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695" r:id="rId1"/>
    <p:sldMasterId id="2147502088" r:id="rId2"/>
    <p:sldMasterId id="2147520618" r:id="rId3"/>
    <p:sldMasterId id="2147520632" r:id="rId4"/>
    <p:sldMasterId id="2147520670" r:id="rId5"/>
    <p:sldMasterId id="2147529054" r:id="rId6"/>
    <p:sldMasterId id="2147559357" r:id="rId7"/>
  </p:sldMasterIdLst>
  <p:notesMasterIdLst>
    <p:notesMasterId r:id="rId56"/>
  </p:notesMasterIdLst>
  <p:handoutMasterIdLst>
    <p:handoutMasterId r:id="rId57"/>
  </p:handoutMasterIdLst>
  <p:sldIdLst>
    <p:sldId id="4861" r:id="rId8"/>
    <p:sldId id="5033" r:id="rId9"/>
    <p:sldId id="5034" r:id="rId10"/>
    <p:sldId id="5035" r:id="rId11"/>
    <p:sldId id="5036" r:id="rId12"/>
    <p:sldId id="5037" r:id="rId13"/>
    <p:sldId id="5038" r:id="rId14"/>
    <p:sldId id="5039" r:id="rId15"/>
    <p:sldId id="5043" r:id="rId16"/>
    <p:sldId id="5042" r:id="rId17"/>
    <p:sldId id="5044" r:id="rId18"/>
    <p:sldId id="5045" r:id="rId19"/>
    <p:sldId id="5046" r:id="rId20"/>
    <p:sldId id="5047" r:id="rId21"/>
    <p:sldId id="5048" r:id="rId22"/>
    <p:sldId id="5049" r:id="rId23"/>
    <p:sldId id="5050" r:id="rId24"/>
    <p:sldId id="5051" r:id="rId25"/>
    <p:sldId id="5052" r:id="rId26"/>
    <p:sldId id="5053" r:id="rId27"/>
    <p:sldId id="5054" r:id="rId28"/>
    <p:sldId id="5057" r:id="rId29"/>
    <p:sldId id="5076" r:id="rId30"/>
    <p:sldId id="5078" r:id="rId31"/>
    <p:sldId id="5061" r:id="rId32"/>
    <p:sldId id="5062" r:id="rId33"/>
    <p:sldId id="5063" r:id="rId34"/>
    <p:sldId id="5064" r:id="rId35"/>
    <p:sldId id="5065" r:id="rId36"/>
    <p:sldId id="5066" r:id="rId37"/>
    <p:sldId id="5067" r:id="rId38"/>
    <p:sldId id="5068" r:id="rId39"/>
    <p:sldId id="5069" r:id="rId40"/>
    <p:sldId id="5070" r:id="rId41"/>
    <p:sldId id="5071" r:id="rId42"/>
    <p:sldId id="5072" r:id="rId43"/>
    <p:sldId id="5089" r:id="rId44"/>
    <p:sldId id="5075" r:id="rId45"/>
    <p:sldId id="5079" r:id="rId46"/>
    <p:sldId id="5082" r:id="rId47"/>
    <p:sldId id="5083" r:id="rId48"/>
    <p:sldId id="5084" r:id="rId49"/>
    <p:sldId id="5080" r:id="rId50"/>
    <p:sldId id="5085" r:id="rId51"/>
    <p:sldId id="5088" r:id="rId52"/>
    <p:sldId id="5095" r:id="rId53"/>
    <p:sldId id="5094" r:id="rId54"/>
    <p:sldId id="5093" r:id="rId55"/>
  </p:sldIdLst>
  <p:sldSz cx="9144000" cy="5143500" type="screen16x9"/>
  <p:notesSz cx="67818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1pPr>
    <a:lvl2pPr marL="336259" indent="4759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2pPr>
    <a:lvl3pPr marL="688375" indent="4759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3pPr>
    <a:lvl4pPr marL="1040495" indent="4759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4pPr>
    <a:lvl5pPr marL="1392615" indent="4759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5pPr>
    <a:lvl6pPr marL="2284014" algn="l" defTabSz="913606" rtl="0" eaLnBrk="1" latinLnBrk="0" hangingPunct="1"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6pPr>
    <a:lvl7pPr marL="2740816" algn="l" defTabSz="913606" rtl="0" eaLnBrk="1" latinLnBrk="0" hangingPunct="1"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7pPr>
    <a:lvl8pPr marL="3197619" algn="l" defTabSz="913606" rtl="0" eaLnBrk="1" latinLnBrk="0" hangingPunct="1"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8pPr>
    <a:lvl9pPr marL="3654422" algn="l" defTabSz="913606" rtl="0" eaLnBrk="1" latinLnBrk="0" hangingPunct="1"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00"/>
    <a:srgbClr val="FF7C80"/>
    <a:srgbClr val="FFCC99"/>
    <a:srgbClr val="FFCCCC"/>
    <a:srgbClr val="F5B38F"/>
    <a:srgbClr val="0077C0"/>
    <a:srgbClr val="95B3D7"/>
    <a:srgbClr val="EF9235"/>
    <a:srgbClr val="09FF78"/>
    <a:srgbClr val="9BBB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9275" autoAdjust="0"/>
  </p:normalViewPr>
  <p:slideViewPr>
    <p:cSldViewPr snapToGrid="0">
      <p:cViewPr>
        <p:scale>
          <a:sx n="90" d="100"/>
          <a:sy n="90" d="100"/>
        </p:scale>
        <p:origin x="-966" y="-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-2982" y="-102"/>
      </p:cViewPr>
      <p:guideLst>
        <p:guide orient="horz" pos="312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>
            <a:lvl1pPr algn="l" defTabSz="91409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>
            <a:lvl1pPr algn="r" defTabSz="91409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F631A33-8B45-41B4-B693-A5C9B06B649E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5" tIns="45733" rIns="91465" bIns="45733" numCol="1" anchor="b" anchorCtr="0" compatLnSpc="1">
            <a:prstTxWarp prst="textNoShape">
              <a:avLst/>
            </a:prstTxWarp>
          </a:bodyPr>
          <a:lstStyle>
            <a:lvl1pPr algn="l" defTabSz="91409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5" tIns="45733" rIns="91465" bIns="4573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743CB9-806D-483E-BB9A-F3D1839449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2302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>
            <a:lvl1pPr algn="l" defTabSz="91409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>
            <a:lvl1pPr algn="r" defTabSz="91409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766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b" anchorCtr="0" compatLnSpc="1">
            <a:prstTxWarp prst="textNoShape">
              <a:avLst/>
            </a:prstTxWarp>
          </a:bodyPr>
          <a:lstStyle>
            <a:lvl1pPr algn="l" defTabSz="91409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5BF9A5-8E47-4C49-A080-7D472E89F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86637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3625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83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049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9261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57586" algn="l" defTabSz="7030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9094" algn="l" defTabSz="7030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60610" algn="l" defTabSz="7030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12127" algn="l" defTabSz="7030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41751" y="9428165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D684C0D-0AB8-4559-BA61-BF0B8C5AA899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6700" cy="37226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62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5BF9A5-8E47-4C49-A080-7D472E89FD7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41751" y="9428165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D684C0D-0AB8-4559-BA61-BF0B8C5AA899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48</a:t>
            </a:fld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6700" cy="37226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6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34" y="1597993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9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1083" indent="0" algn="ctr">
              <a:buNone/>
              <a:defRPr/>
            </a:lvl2pPr>
            <a:lvl3pPr marL="582167" indent="0" algn="ctr">
              <a:buNone/>
              <a:defRPr/>
            </a:lvl3pPr>
            <a:lvl4pPr marL="873248" indent="0" algn="ctr">
              <a:buNone/>
              <a:defRPr/>
            </a:lvl4pPr>
            <a:lvl5pPr marL="1164330" indent="0" algn="ctr">
              <a:buNone/>
              <a:defRPr/>
            </a:lvl5pPr>
            <a:lvl6pPr marL="1455408" indent="0" algn="ctr">
              <a:buNone/>
              <a:defRPr/>
            </a:lvl6pPr>
            <a:lvl7pPr marL="1746496" indent="0" algn="ctr">
              <a:buNone/>
              <a:defRPr/>
            </a:lvl7pPr>
            <a:lvl8pPr marL="2037579" indent="0" algn="ctr">
              <a:buNone/>
              <a:defRPr/>
            </a:lvl8pPr>
            <a:lvl9pPr marL="232866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73F00-6982-4979-BD95-A3A9BF0DD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2845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C7D6-8999-49C1-A262-14B4EDCF9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7722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12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12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4A58-3BB2-4122-A992-6DA6F8F26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6127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4" y="205909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B33C-FBCC-4393-B7AC-BB5C84313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47169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34" y="1597993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9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1083" indent="0" algn="ctr">
              <a:buNone/>
              <a:defRPr/>
            </a:lvl2pPr>
            <a:lvl3pPr marL="582167" indent="0" algn="ctr">
              <a:buNone/>
              <a:defRPr/>
            </a:lvl3pPr>
            <a:lvl4pPr marL="873248" indent="0" algn="ctr">
              <a:buNone/>
              <a:defRPr/>
            </a:lvl4pPr>
            <a:lvl5pPr marL="1164330" indent="0" algn="ctr">
              <a:buNone/>
              <a:defRPr/>
            </a:lvl5pPr>
            <a:lvl6pPr marL="1455408" indent="0" algn="ctr">
              <a:buNone/>
              <a:defRPr/>
            </a:lvl6pPr>
            <a:lvl7pPr marL="1746496" indent="0" algn="ctr">
              <a:buNone/>
              <a:defRPr/>
            </a:lvl7pPr>
            <a:lvl8pPr marL="2037579" indent="0" algn="ctr">
              <a:buNone/>
              <a:defRPr/>
            </a:lvl8pPr>
            <a:lvl9pPr marL="232866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106CD-0C5D-4E85-919C-EF2607287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48163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DFC8-E5F8-405A-8DF6-0FD6AD873A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5096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24" y="3304850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24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1083" indent="0">
              <a:buNone/>
              <a:defRPr sz="1200"/>
            </a:lvl2pPr>
            <a:lvl3pPr marL="582167" indent="0">
              <a:buNone/>
              <a:defRPr sz="1000"/>
            </a:lvl3pPr>
            <a:lvl4pPr marL="873248" indent="0">
              <a:buNone/>
              <a:defRPr sz="900"/>
            </a:lvl4pPr>
            <a:lvl5pPr marL="1164330" indent="0">
              <a:buNone/>
              <a:defRPr sz="900"/>
            </a:lvl5pPr>
            <a:lvl6pPr marL="1455408" indent="0">
              <a:buNone/>
              <a:defRPr sz="900"/>
            </a:lvl6pPr>
            <a:lvl7pPr marL="1746496" indent="0">
              <a:buNone/>
              <a:defRPr sz="900"/>
            </a:lvl7pPr>
            <a:lvl8pPr marL="2037579" indent="0">
              <a:buNone/>
              <a:defRPr sz="900"/>
            </a:lvl8pPr>
            <a:lvl9pPr marL="2328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2A3A-F2CB-49B7-889D-0A54BFCCF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90007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19999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7" y="119999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6FA8-BEC3-45D0-A1DE-94660D702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7196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82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083" indent="0">
              <a:buNone/>
              <a:defRPr sz="1300" b="1"/>
            </a:lvl2pPr>
            <a:lvl3pPr marL="582167" indent="0">
              <a:buNone/>
              <a:defRPr sz="1200" b="1"/>
            </a:lvl3pPr>
            <a:lvl4pPr marL="873248" indent="0">
              <a:buNone/>
              <a:defRPr sz="1000" b="1"/>
            </a:lvl4pPr>
            <a:lvl5pPr marL="1164330" indent="0">
              <a:buNone/>
              <a:defRPr sz="1000" b="1"/>
            </a:lvl5pPr>
            <a:lvl6pPr marL="1455408" indent="0">
              <a:buNone/>
              <a:defRPr sz="1000" b="1"/>
            </a:lvl6pPr>
            <a:lvl7pPr marL="1746496" indent="0">
              <a:buNone/>
              <a:defRPr sz="1000" b="1"/>
            </a:lvl7pPr>
            <a:lvl8pPr marL="2037579" indent="0">
              <a:buNone/>
              <a:defRPr sz="1000" b="1"/>
            </a:lvl8pPr>
            <a:lvl9pPr marL="2328663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82" y="163116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4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083" indent="0">
              <a:buNone/>
              <a:defRPr sz="1300" b="1"/>
            </a:lvl2pPr>
            <a:lvl3pPr marL="582167" indent="0">
              <a:buNone/>
              <a:defRPr sz="1200" b="1"/>
            </a:lvl3pPr>
            <a:lvl4pPr marL="873248" indent="0">
              <a:buNone/>
              <a:defRPr sz="1000" b="1"/>
            </a:lvl4pPr>
            <a:lvl5pPr marL="1164330" indent="0">
              <a:buNone/>
              <a:defRPr sz="1000" b="1"/>
            </a:lvl5pPr>
            <a:lvl6pPr marL="1455408" indent="0">
              <a:buNone/>
              <a:defRPr sz="1000" b="1"/>
            </a:lvl6pPr>
            <a:lvl7pPr marL="1746496" indent="0">
              <a:buNone/>
              <a:defRPr sz="1000" b="1"/>
            </a:lvl7pPr>
            <a:lvl8pPr marL="2037579" indent="0">
              <a:buNone/>
              <a:defRPr sz="1000" b="1"/>
            </a:lvl8pPr>
            <a:lvl9pPr marL="2328663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4" y="163116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EEC3-46C1-4934-88F1-093A37C835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77717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0756-D166-4378-B0E6-0A8A461B7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7142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A801-9EE9-450E-9EFB-C7E0A5187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6986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B519-2125-4A02-9115-7CA00DD65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7464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92" y="204960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1" y="20496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92" y="1076684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1083" indent="0">
              <a:buNone/>
              <a:defRPr sz="800"/>
            </a:lvl2pPr>
            <a:lvl3pPr marL="582167" indent="0">
              <a:buNone/>
              <a:defRPr sz="600"/>
            </a:lvl3pPr>
            <a:lvl4pPr marL="873248" indent="0">
              <a:buNone/>
              <a:defRPr sz="500"/>
            </a:lvl4pPr>
            <a:lvl5pPr marL="1164330" indent="0">
              <a:buNone/>
              <a:defRPr sz="500"/>
            </a:lvl5pPr>
            <a:lvl6pPr marL="1455408" indent="0">
              <a:buNone/>
              <a:defRPr sz="500"/>
            </a:lvl6pPr>
            <a:lvl7pPr marL="1746496" indent="0">
              <a:buNone/>
              <a:defRPr sz="500"/>
            </a:lvl7pPr>
            <a:lvl8pPr marL="2037579" indent="0">
              <a:buNone/>
              <a:defRPr sz="500"/>
            </a:lvl8pPr>
            <a:lvl9pPr marL="232866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D064-5D26-4B68-A974-4B03DCD31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26985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0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7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1083" indent="0">
              <a:buNone/>
              <a:defRPr sz="1800"/>
            </a:lvl2pPr>
            <a:lvl3pPr marL="582167" indent="0">
              <a:buNone/>
              <a:defRPr sz="1500"/>
            </a:lvl3pPr>
            <a:lvl4pPr marL="873248" indent="0">
              <a:buNone/>
              <a:defRPr sz="1300"/>
            </a:lvl4pPr>
            <a:lvl5pPr marL="1164330" indent="0">
              <a:buNone/>
              <a:defRPr sz="1300"/>
            </a:lvl5pPr>
            <a:lvl6pPr marL="1455408" indent="0">
              <a:buNone/>
              <a:defRPr sz="1300"/>
            </a:lvl6pPr>
            <a:lvl7pPr marL="1746496" indent="0">
              <a:buNone/>
              <a:defRPr sz="1300"/>
            </a:lvl7pPr>
            <a:lvl8pPr marL="2037579" indent="0">
              <a:buNone/>
              <a:defRPr sz="1300"/>
            </a:lvl8pPr>
            <a:lvl9pPr marL="2328663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9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1083" indent="0">
              <a:buNone/>
              <a:defRPr sz="800"/>
            </a:lvl2pPr>
            <a:lvl3pPr marL="582167" indent="0">
              <a:buNone/>
              <a:defRPr sz="600"/>
            </a:lvl3pPr>
            <a:lvl4pPr marL="873248" indent="0">
              <a:buNone/>
              <a:defRPr sz="500"/>
            </a:lvl4pPr>
            <a:lvl5pPr marL="1164330" indent="0">
              <a:buNone/>
              <a:defRPr sz="500"/>
            </a:lvl5pPr>
            <a:lvl6pPr marL="1455408" indent="0">
              <a:buNone/>
              <a:defRPr sz="500"/>
            </a:lvl6pPr>
            <a:lvl7pPr marL="1746496" indent="0">
              <a:buNone/>
              <a:defRPr sz="500"/>
            </a:lvl7pPr>
            <a:lvl8pPr marL="2037579" indent="0">
              <a:buNone/>
              <a:defRPr sz="500"/>
            </a:lvl8pPr>
            <a:lvl9pPr marL="232866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8D84-6334-40BE-9631-723144D74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90286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DE93-13E4-45A8-8C4E-1D53C1772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535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12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12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3815-61A2-48CD-9BBB-D88680E32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2148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4" y="205909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256C-958D-4FC9-BDF0-EB7563473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86971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34" y="1597993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9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0931" indent="0" algn="ctr">
              <a:buNone/>
              <a:defRPr/>
            </a:lvl2pPr>
            <a:lvl3pPr marL="581852" indent="0" algn="ctr">
              <a:buNone/>
              <a:defRPr/>
            </a:lvl3pPr>
            <a:lvl4pPr marL="872774" indent="0" algn="ctr">
              <a:buNone/>
              <a:defRPr/>
            </a:lvl4pPr>
            <a:lvl5pPr marL="1163696" indent="0" algn="ctr">
              <a:buNone/>
              <a:defRPr/>
            </a:lvl5pPr>
            <a:lvl6pPr marL="1454612" indent="0" algn="ctr">
              <a:buNone/>
              <a:defRPr/>
            </a:lvl6pPr>
            <a:lvl7pPr marL="1745545" indent="0" algn="ctr">
              <a:buNone/>
              <a:defRPr/>
            </a:lvl7pPr>
            <a:lvl8pPr marL="2036473" indent="0" algn="ctr">
              <a:buNone/>
              <a:defRPr/>
            </a:lvl8pPr>
            <a:lvl9pPr marL="232739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F3DA4-82C2-4A93-825D-CBF96E251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68499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B728-66A1-44DB-A3D0-549A52C16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84991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24" y="3304850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24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0931" indent="0">
              <a:buNone/>
              <a:defRPr sz="1200"/>
            </a:lvl2pPr>
            <a:lvl3pPr marL="581852" indent="0">
              <a:buNone/>
              <a:defRPr sz="1000"/>
            </a:lvl3pPr>
            <a:lvl4pPr marL="872774" indent="0">
              <a:buNone/>
              <a:defRPr sz="900"/>
            </a:lvl4pPr>
            <a:lvl5pPr marL="1163696" indent="0">
              <a:buNone/>
              <a:defRPr sz="900"/>
            </a:lvl5pPr>
            <a:lvl6pPr marL="1454612" indent="0">
              <a:buNone/>
              <a:defRPr sz="900"/>
            </a:lvl6pPr>
            <a:lvl7pPr marL="1745545" indent="0">
              <a:buNone/>
              <a:defRPr sz="900"/>
            </a:lvl7pPr>
            <a:lvl8pPr marL="2036473" indent="0">
              <a:buNone/>
              <a:defRPr sz="900"/>
            </a:lvl8pPr>
            <a:lvl9pPr marL="23273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E197-9426-4F6E-95A4-D188B11473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79207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7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693B-D3AE-4174-A0AF-97C7B3F4F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75169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82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0931" indent="0">
              <a:buNone/>
              <a:defRPr sz="1300" b="1"/>
            </a:lvl2pPr>
            <a:lvl3pPr marL="581852" indent="0">
              <a:buNone/>
              <a:defRPr sz="1200" b="1"/>
            </a:lvl3pPr>
            <a:lvl4pPr marL="872774" indent="0">
              <a:buNone/>
              <a:defRPr sz="1000" b="1"/>
            </a:lvl4pPr>
            <a:lvl5pPr marL="1163696" indent="0">
              <a:buNone/>
              <a:defRPr sz="1000" b="1"/>
            </a:lvl5pPr>
            <a:lvl6pPr marL="1454612" indent="0">
              <a:buNone/>
              <a:defRPr sz="1000" b="1"/>
            </a:lvl6pPr>
            <a:lvl7pPr marL="1745545" indent="0">
              <a:buNone/>
              <a:defRPr sz="1000" b="1"/>
            </a:lvl7pPr>
            <a:lvl8pPr marL="2036473" indent="0">
              <a:buNone/>
              <a:defRPr sz="1000" b="1"/>
            </a:lvl8pPr>
            <a:lvl9pPr marL="2327394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82" y="163116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4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0931" indent="0">
              <a:buNone/>
              <a:defRPr sz="1300" b="1"/>
            </a:lvl2pPr>
            <a:lvl3pPr marL="581852" indent="0">
              <a:buNone/>
              <a:defRPr sz="1200" b="1"/>
            </a:lvl3pPr>
            <a:lvl4pPr marL="872774" indent="0">
              <a:buNone/>
              <a:defRPr sz="1000" b="1"/>
            </a:lvl4pPr>
            <a:lvl5pPr marL="1163696" indent="0">
              <a:buNone/>
              <a:defRPr sz="1000" b="1"/>
            </a:lvl5pPr>
            <a:lvl6pPr marL="1454612" indent="0">
              <a:buNone/>
              <a:defRPr sz="1000" b="1"/>
            </a:lvl6pPr>
            <a:lvl7pPr marL="1745545" indent="0">
              <a:buNone/>
              <a:defRPr sz="1000" b="1"/>
            </a:lvl7pPr>
            <a:lvl8pPr marL="2036473" indent="0">
              <a:buNone/>
              <a:defRPr sz="1000" b="1"/>
            </a:lvl8pPr>
            <a:lvl9pPr marL="2327394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4" y="163116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F90C-4E75-4734-952A-CBFEE83D0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7297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24" y="3304850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24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1083" indent="0">
              <a:buNone/>
              <a:defRPr sz="1200"/>
            </a:lvl2pPr>
            <a:lvl3pPr marL="582167" indent="0">
              <a:buNone/>
              <a:defRPr sz="1000"/>
            </a:lvl3pPr>
            <a:lvl4pPr marL="873248" indent="0">
              <a:buNone/>
              <a:defRPr sz="900"/>
            </a:lvl4pPr>
            <a:lvl5pPr marL="1164330" indent="0">
              <a:buNone/>
              <a:defRPr sz="900"/>
            </a:lvl5pPr>
            <a:lvl6pPr marL="1455408" indent="0">
              <a:buNone/>
              <a:defRPr sz="900"/>
            </a:lvl6pPr>
            <a:lvl7pPr marL="1746496" indent="0">
              <a:buNone/>
              <a:defRPr sz="900"/>
            </a:lvl7pPr>
            <a:lvl8pPr marL="2037579" indent="0">
              <a:buNone/>
              <a:defRPr sz="900"/>
            </a:lvl8pPr>
            <a:lvl9pPr marL="2328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56C9-9129-433E-9BAB-4AF20CBE9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10366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C7CF-646A-4066-8984-624580904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08297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1608-002C-4BBB-896D-C004605E3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59795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92" y="204960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1" y="20496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92" y="1076693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0931" indent="0">
              <a:buNone/>
              <a:defRPr sz="800"/>
            </a:lvl2pPr>
            <a:lvl3pPr marL="581852" indent="0">
              <a:buNone/>
              <a:defRPr sz="600"/>
            </a:lvl3pPr>
            <a:lvl4pPr marL="872774" indent="0">
              <a:buNone/>
              <a:defRPr sz="500"/>
            </a:lvl4pPr>
            <a:lvl5pPr marL="1163696" indent="0">
              <a:buNone/>
              <a:defRPr sz="500"/>
            </a:lvl5pPr>
            <a:lvl6pPr marL="1454612" indent="0">
              <a:buNone/>
              <a:defRPr sz="500"/>
            </a:lvl6pPr>
            <a:lvl7pPr marL="1745545" indent="0">
              <a:buNone/>
              <a:defRPr sz="500"/>
            </a:lvl7pPr>
            <a:lvl8pPr marL="2036473" indent="0">
              <a:buNone/>
              <a:defRPr sz="500"/>
            </a:lvl8pPr>
            <a:lvl9pPr marL="232739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CFC5-202A-4588-BCDE-C8770C9E6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03513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7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0931" indent="0">
              <a:buNone/>
              <a:defRPr sz="1800"/>
            </a:lvl2pPr>
            <a:lvl3pPr marL="581852" indent="0">
              <a:buNone/>
              <a:defRPr sz="1500"/>
            </a:lvl3pPr>
            <a:lvl4pPr marL="872774" indent="0">
              <a:buNone/>
              <a:defRPr sz="1300"/>
            </a:lvl4pPr>
            <a:lvl5pPr marL="1163696" indent="0">
              <a:buNone/>
              <a:defRPr sz="1300"/>
            </a:lvl5pPr>
            <a:lvl6pPr marL="1454612" indent="0">
              <a:buNone/>
              <a:defRPr sz="1300"/>
            </a:lvl6pPr>
            <a:lvl7pPr marL="1745545" indent="0">
              <a:buNone/>
              <a:defRPr sz="1300"/>
            </a:lvl7pPr>
            <a:lvl8pPr marL="2036473" indent="0">
              <a:buNone/>
              <a:defRPr sz="1300"/>
            </a:lvl8pPr>
            <a:lvl9pPr marL="2327394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9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0931" indent="0">
              <a:buNone/>
              <a:defRPr sz="800"/>
            </a:lvl2pPr>
            <a:lvl3pPr marL="581852" indent="0">
              <a:buNone/>
              <a:defRPr sz="600"/>
            </a:lvl3pPr>
            <a:lvl4pPr marL="872774" indent="0">
              <a:buNone/>
              <a:defRPr sz="500"/>
            </a:lvl4pPr>
            <a:lvl5pPr marL="1163696" indent="0">
              <a:buNone/>
              <a:defRPr sz="500"/>
            </a:lvl5pPr>
            <a:lvl6pPr marL="1454612" indent="0">
              <a:buNone/>
              <a:defRPr sz="500"/>
            </a:lvl6pPr>
            <a:lvl7pPr marL="1745545" indent="0">
              <a:buNone/>
              <a:defRPr sz="500"/>
            </a:lvl7pPr>
            <a:lvl8pPr marL="2036473" indent="0">
              <a:buNone/>
              <a:defRPr sz="500"/>
            </a:lvl8pPr>
            <a:lvl9pPr marL="232739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B6E7-C648-491D-B97C-921DB5077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3119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1E46-8BC3-4B7A-8D94-40C6544C8B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22214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12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12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87FE-B98E-4B29-A5DD-0B9E4252C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01161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4" y="205917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9B0D-3EA3-44C4-A5AC-AED465791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70288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35796" y="193957"/>
            <a:ext cx="7836617" cy="8086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98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00182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5798" y="2767993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00182" y="2767993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767B-C02C-4DC7-92D4-2BE522060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8575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34" y="1597993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9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0931" indent="0" algn="ctr">
              <a:buNone/>
              <a:defRPr/>
            </a:lvl2pPr>
            <a:lvl3pPr marL="581852" indent="0" algn="ctr">
              <a:buNone/>
              <a:defRPr/>
            </a:lvl3pPr>
            <a:lvl4pPr marL="872774" indent="0" algn="ctr">
              <a:buNone/>
              <a:defRPr/>
            </a:lvl4pPr>
            <a:lvl5pPr marL="1163696" indent="0" algn="ctr">
              <a:buNone/>
              <a:defRPr/>
            </a:lvl5pPr>
            <a:lvl6pPr marL="1454612" indent="0" algn="ctr">
              <a:buNone/>
              <a:defRPr/>
            </a:lvl6pPr>
            <a:lvl7pPr marL="1745545" indent="0" algn="ctr">
              <a:buNone/>
              <a:defRPr/>
            </a:lvl7pPr>
            <a:lvl8pPr marL="2036473" indent="0" algn="ctr">
              <a:buNone/>
              <a:defRPr/>
            </a:lvl8pPr>
            <a:lvl9pPr marL="232739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9CCC8-D320-45EA-BDC1-D4C92EF04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346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2DB0-46B6-48AB-82CE-4192F6C9A1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3863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19999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7" y="119999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3178-07AC-4430-ABBF-2D74DA12E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7463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24" y="3304850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24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0931" indent="0">
              <a:buNone/>
              <a:defRPr sz="1200"/>
            </a:lvl2pPr>
            <a:lvl3pPr marL="581852" indent="0">
              <a:buNone/>
              <a:defRPr sz="1000"/>
            </a:lvl3pPr>
            <a:lvl4pPr marL="872774" indent="0">
              <a:buNone/>
              <a:defRPr sz="900"/>
            </a:lvl4pPr>
            <a:lvl5pPr marL="1163696" indent="0">
              <a:buNone/>
              <a:defRPr sz="900"/>
            </a:lvl5pPr>
            <a:lvl6pPr marL="1454612" indent="0">
              <a:buNone/>
              <a:defRPr sz="900"/>
            </a:lvl6pPr>
            <a:lvl7pPr marL="1745545" indent="0">
              <a:buNone/>
              <a:defRPr sz="900"/>
            </a:lvl7pPr>
            <a:lvl8pPr marL="2036473" indent="0">
              <a:buNone/>
              <a:defRPr sz="900"/>
            </a:lvl8pPr>
            <a:lvl9pPr marL="23273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E018-A160-48D7-9906-E1841E3F5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41404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7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B918-FAED-491F-888D-43ED7DC1A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46008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82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0931" indent="0">
              <a:buNone/>
              <a:defRPr sz="1300" b="1"/>
            </a:lvl2pPr>
            <a:lvl3pPr marL="581852" indent="0">
              <a:buNone/>
              <a:defRPr sz="1200" b="1"/>
            </a:lvl3pPr>
            <a:lvl4pPr marL="872774" indent="0">
              <a:buNone/>
              <a:defRPr sz="1000" b="1"/>
            </a:lvl4pPr>
            <a:lvl5pPr marL="1163696" indent="0">
              <a:buNone/>
              <a:defRPr sz="1000" b="1"/>
            </a:lvl5pPr>
            <a:lvl6pPr marL="1454612" indent="0">
              <a:buNone/>
              <a:defRPr sz="1000" b="1"/>
            </a:lvl6pPr>
            <a:lvl7pPr marL="1745545" indent="0">
              <a:buNone/>
              <a:defRPr sz="1000" b="1"/>
            </a:lvl7pPr>
            <a:lvl8pPr marL="2036473" indent="0">
              <a:buNone/>
              <a:defRPr sz="1000" b="1"/>
            </a:lvl8pPr>
            <a:lvl9pPr marL="2327394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82" y="163116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4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0931" indent="0">
              <a:buNone/>
              <a:defRPr sz="1300" b="1"/>
            </a:lvl2pPr>
            <a:lvl3pPr marL="581852" indent="0">
              <a:buNone/>
              <a:defRPr sz="1200" b="1"/>
            </a:lvl3pPr>
            <a:lvl4pPr marL="872774" indent="0">
              <a:buNone/>
              <a:defRPr sz="1000" b="1"/>
            </a:lvl4pPr>
            <a:lvl5pPr marL="1163696" indent="0">
              <a:buNone/>
              <a:defRPr sz="1000" b="1"/>
            </a:lvl5pPr>
            <a:lvl6pPr marL="1454612" indent="0">
              <a:buNone/>
              <a:defRPr sz="1000" b="1"/>
            </a:lvl6pPr>
            <a:lvl7pPr marL="1745545" indent="0">
              <a:buNone/>
              <a:defRPr sz="1000" b="1"/>
            </a:lvl7pPr>
            <a:lvl8pPr marL="2036473" indent="0">
              <a:buNone/>
              <a:defRPr sz="1000" b="1"/>
            </a:lvl8pPr>
            <a:lvl9pPr marL="2327394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4" y="163116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8DF9-F143-418E-96A5-84921B0A8C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94454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BA55-7BD5-4F9A-B80F-653FE8B68D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3649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B2CA-BAA2-4F8F-A5E9-517DC5E24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24641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92" y="204960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1" y="20496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92" y="1076693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0931" indent="0">
              <a:buNone/>
              <a:defRPr sz="800"/>
            </a:lvl2pPr>
            <a:lvl3pPr marL="581852" indent="0">
              <a:buNone/>
              <a:defRPr sz="600"/>
            </a:lvl3pPr>
            <a:lvl4pPr marL="872774" indent="0">
              <a:buNone/>
              <a:defRPr sz="500"/>
            </a:lvl4pPr>
            <a:lvl5pPr marL="1163696" indent="0">
              <a:buNone/>
              <a:defRPr sz="500"/>
            </a:lvl5pPr>
            <a:lvl6pPr marL="1454612" indent="0">
              <a:buNone/>
              <a:defRPr sz="500"/>
            </a:lvl6pPr>
            <a:lvl7pPr marL="1745545" indent="0">
              <a:buNone/>
              <a:defRPr sz="500"/>
            </a:lvl7pPr>
            <a:lvl8pPr marL="2036473" indent="0">
              <a:buNone/>
              <a:defRPr sz="500"/>
            </a:lvl8pPr>
            <a:lvl9pPr marL="232739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A5E7-AB17-44D4-874F-A386348C2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47042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7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0931" indent="0">
              <a:buNone/>
              <a:defRPr sz="1800"/>
            </a:lvl2pPr>
            <a:lvl3pPr marL="581852" indent="0">
              <a:buNone/>
              <a:defRPr sz="1500"/>
            </a:lvl3pPr>
            <a:lvl4pPr marL="872774" indent="0">
              <a:buNone/>
              <a:defRPr sz="1300"/>
            </a:lvl4pPr>
            <a:lvl5pPr marL="1163696" indent="0">
              <a:buNone/>
              <a:defRPr sz="1300"/>
            </a:lvl5pPr>
            <a:lvl6pPr marL="1454612" indent="0">
              <a:buNone/>
              <a:defRPr sz="1300"/>
            </a:lvl6pPr>
            <a:lvl7pPr marL="1745545" indent="0">
              <a:buNone/>
              <a:defRPr sz="1300"/>
            </a:lvl7pPr>
            <a:lvl8pPr marL="2036473" indent="0">
              <a:buNone/>
              <a:defRPr sz="1300"/>
            </a:lvl8pPr>
            <a:lvl9pPr marL="2327394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9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0931" indent="0">
              <a:buNone/>
              <a:defRPr sz="800"/>
            </a:lvl2pPr>
            <a:lvl3pPr marL="581852" indent="0">
              <a:buNone/>
              <a:defRPr sz="600"/>
            </a:lvl3pPr>
            <a:lvl4pPr marL="872774" indent="0">
              <a:buNone/>
              <a:defRPr sz="500"/>
            </a:lvl4pPr>
            <a:lvl5pPr marL="1163696" indent="0">
              <a:buNone/>
              <a:defRPr sz="500"/>
            </a:lvl5pPr>
            <a:lvl6pPr marL="1454612" indent="0">
              <a:buNone/>
              <a:defRPr sz="500"/>
            </a:lvl6pPr>
            <a:lvl7pPr marL="1745545" indent="0">
              <a:buNone/>
              <a:defRPr sz="500"/>
            </a:lvl7pPr>
            <a:lvl8pPr marL="2036473" indent="0">
              <a:buNone/>
              <a:defRPr sz="500"/>
            </a:lvl8pPr>
            <a:lvl9pPr marL="232739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80E5-A31B-44D9-B2BC-15F501E0B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0205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8B40-2959-482E-895F-29D2DDAA4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81487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12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12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2A2A-A2AF-4826-84B5-9CA4CD456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6110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4" y="205917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2135-5946-42E9-8A0A-F500AC27D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6256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82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083" indent="0">
              <a:buNone/>
              <a:defRPr sz="1300" b="1"/>
            </a:lvl2pPr>
            <a:lvl3pPr marL="582167" indent="0">
              <a:buNone/>
              <a:defRPr sz="1200" b="1"/>
            </a:lvl3pPr>
            <a:lvl4pPr marL="873248" indent="0">
              <a:buNone/>
              <a:defRPr sz="1000" b="1"/>
            </a:lvl4pPr>
            <a:lvl5pPr marL="1164330" indent="0">
              <a:buNone/>
              <a:defRPr sz="1000" b="1"/>
            </a:lvl5pPr>
            <a:lvl6pPr marL="1455408" indent="0">
              <a:buNone/>
              <a:defRPr sz="1000" b="1"/>
            </a:lvl6pPr>
            <a:lvl7pPr marL="1746496" indent="0">
              <a:buNone/>
              <a:defRPr sz="1000" b="1"/>
            </a:lvl7pPr>
            <a:lvl8pPr marL="2037579" indent="0">
              <a:buNone/>
              <a:defRPr sz="1000" b="1"/>
            </a:lvl8pPr>
            <a:lvl9pPr marL="2328663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82" y="163116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4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083" indent="0">
              <a:buNone/>
              <a:defRPr sz="1300" b="1"/>
            </a:lvl2pPr>
            <a:lvl3pPr marL="582167" indent="0">
              <a:buNone/>
              <a:defRPr sz="1200" b="1"/>
            </a:lvl3pPr>
            <a:lvl4pPr marL="873248" indent="0">
              <a:buNone/>
              <a:defRPr sz="1000" b="1"/>
            </a:lvl4pPr>
            <a:lvl5pPr marL="1164330" indent="0">
              <a:buNone/>
              <a:defRPr sz="1000" b="1"/>
            </a:lvl5pPr>
            <a:lvl6pPr marL="1455408" indent="0">
              <a:buNone/>
              <a:defRPr sz="1000" b="1"/>
            </a:lvl6pPr>
            <a:lvl7pPr marL="1746496" indent="0">
              <a:buNone/>
              <a:defRPr sz="1000" b="1"/>
            </a:lvl7pPr>
            <a:lvl8pPr marL="2037579" indent="0">
              <a:buNone/>
              <a:defRPr sz="1000" b="1"/>
            </a:lvl8pPr>
            <a:lvl9pPr marL="2328663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4" y="163116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08C8-017F-4497-B741-CCED1D75B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88714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35796" y="193957"/>
            <a:ext cx="7836617" cy="8086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98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00182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5798" y="2767993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00182" y="2767993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D4212-5153-4A6B-A1E4-B48E89AFA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07496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34" y="1597993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9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0931" indent="0" algn="ctr">
              <a:buNone/>
              <a:defRPr/>
            </a:lvl2pPr>
            <a:lvl3pPr marL="581852" indent="0" algn="ctr">
              <a:buNone/>
              <a:defRPr/>
            </a:lvl3pPr>
            <a:lvl4pPr marL="872774" indent="0" algn="ctr">
              <a:buNone/>
              <a:defRPr/>
            </a:lvl4pPr>
            <a:lvl5pPr marL="1163696" indent="0" algn="ctr">
              <a:buNone/>
              <a:defRPr/>
            </a:lvl5pPr>
            <a:lvl6pPr marL="1454612" indent="0" algn="ctr">
              <a:buNone/>
              <a:defRPr/>
            </a:lvl6pPr>
            <a:lvl7pPr marL="1745545" indent="0" algn="ctr">
              <a:buNone/>
              <a:defRPr/>
            </a:lvl7pPr>
            <a:lvl8pPr marL="2036473" indent="0" algn="ctr">
              <a:buNone/>
              <a:defRPr/>
            </a:lvl8pPr>
            <a:lvl9pPr marL="232739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624D-5551-4837-8FDC-B6D7F0612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90075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7F20-6C61-43F3-9642-9BB7A43AB4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667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24" y="3304850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24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0931" indent="0">
              <a:buNone/>
              <a:defRPr sz="1200"/>
            </a:lvl2pPr>
            <a:lvl3pPr marL="581852" indent="0">
              <a:buNone/>
              <a:defRPr sz="1000"/>
            </a:lvl3pPr>
            <a:lvl4pPr marL="872774" indent="0">
              <a:buNone/>
              <a:defRPr sz="900"/>
            </a:lvl4pPr>
            <a:lvl5pPr marL="1163696" indent="0">
              <a:buNone/>
              <a:defRPr sz="900"/>
            </a:lvl5pPr>
            <a:lvl6pPr marL="1454612" indent="0">
              <a:buNone/>
              <a:defRPr sz="900"/>
            </a:lvl6pPr>
            <a:lvl7pPr marL="1745545" indent="0">
              <a:buNone/>
              <a:defRPr sz="900"/>
            </a:lvl7pPr>
            <a:lvl8pPr marL="2036473" indent="0">
              <a:buNone/>
              <a:defRPr sz="900"/>
            </a:lvl8pPr>
            <a:lvl9pPr marL="23273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6283-5EEB-46E9-BBE8-823A88BE0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90888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7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134E-9A00-472D-981D-835D6B376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12054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82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0931" indent="0">
              <a:buNone/>
              <a:defRPr sz="1300" b="1"/>
            </a:lvl2pPr>
            <a:lvl3pPr marL="581852" indent="0">
              <a:buNone/>
              <a:defRPr sz="1200" b="1"/>
            </a:lvl3pPr>
            <a:lvl4pPr marL="872774" indent="0">
              <a:buNone/>
              <a:defRPr sz="1000" b="1"/>
            </a:lvl4pPr>
            <a:lvl5pPr marL="1163696" indent="0">
              <a:buNone/>
              <a:defRPr sz="1000" b="1"/>
            </a:lvl5pPr>
            <a:lvl6pPr marL="1454612" indent="0">
              <a:buNone/>
              <a:defRPr sz="1000" b="1"/>
            </a:lvl6pPr>
            <a:lvl7pPr marL="1745545" indent="0">
              <a:buNone/>
              <a:defRPr sz="1000" b="1"/>
            </a:lvl7pPr>
            <a:lvl8pPr marL="2036473" indent="0">
              <a:buNone/>
              <a:defRPr sz="1000" b="1"/>
            </a:lvl8pPr>
            <a:lvl9pPr marL="2327394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82" y="163116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4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0931" indent="0">
              <a:buNone/>
              <a:defRPr sz="1300" b="1"/>
            </a:lvl2pPr>
            <a:lvl3pPr marL="581852" indent="0">
              <a:buNone/>
              <a:defRPr sz="1200" b="1"/>
            </a:lvl3pPr>
            <a:lvl4pPr marL="872774" indent="0">
              <a:buNone/>
              <a:defRPr sz="1000" b="1"/>
            </a:lvl4pPr>
            <a:lvl5pPr marL="1163696" indent="0">
              <a:buNone/>
              <a:defRPr sz="1000" b="1"/>
            </a:lvl5pPr>
            <a:lvl6pPr marL="1454612" indent="0">
              <a:buNone/>
              <a:defRPr sz="1000" b="1"/>
            </a:lvl6pPr>
            <a:lvl7pPr marL="1745545" indent="0">
              <a:buNone/>
              <a:defRPr sz="1000" b="1"/>
            </a:lvl7pPr>
            <a:lvl8pPr marL="2036473" indent="0">
              <a:buNone/>
              <a:defRPr sz="1000" b="1"/>
            </a:lvl8pPr>
            <a:lvl9pPr marL="2327394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4" y="163116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D215-7BD2-45B4-9447-4FE3E86B7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36584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8E83-582A-4401-8845-2912C1CC8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57531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FAD2-B131-40EA-9073-1BB7307BB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75813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92" y="204960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1" y="20496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92" y="1076693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0931" indent="0">
              <a:buNone/>
              <a:defRPr sz="800"/>
            </a:lvl2pPr>
            <a:lvl3pPr marL="581852" indent="0">
              <a:buNone/>
              <a:defRPr sz="600"/>
            </a:lvl3pPr>
            <a:lvl4pPr marL="872774" indent="0">
              <a:buNone/>
              <a:defRPr sz="500"/>
            </a:lvl4pPr>
            <a:lvl5pPr marL="1163696" indent="0">
              <a:buNone/>
              <a:defRPr sz="500"/>
            </a:lvl5pPr>
            <a:lvl6pPr marL="1454612" indent="0">
              <a:buNone/>
              <a:defRPr sz="500"/>
            </a:lvl6pPr>
            <a:lvl7pPr marL="1745545" indent="0">
              <a:buNone/>
              <a:defRPr sz="500"/>
            </a:lvl7pPr>
            <a:lvl8pPr marL="2036473" indent="0">
              <a:buNone/>
              <a:defRPr sz="500"/>
            </a:lvl8pPr>
            <a:lvl9pPr marL="232739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9733-C8FD-4E4A-B655-D90989636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26818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7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0931" indent="0">
              <a:buNone/>
              <a:defRPr sz="1800"/>
            </a:lvl2pPr>
            <a:lvl3pPr marL="581852" indent="0">
              <a:buNone/>
              <a:defRPr sz="1500"/>
            </a:lvl3pPr>
            <a:lvl4pPr marL="872774" indent="0">
              <a:buNone/>
              <a:defRPr sz="1300"/>
            </a:lvl4pPr>
            <a:lvl5pPr marL="1163696" indent="0">
              <a:buNone/>
              <a:defRPr sz="1300"/>
            </a:lvl5pPr>
            <a:lvl6pPr marL="1454612" indent="0">
              <a:buNone/>
              <a:defRPr sz="1300"/>
            </a:lvl6pPr>
            <a:lvl7pPr marL="1745545" indent="0">
              <a:buNone/>
              <a:defRPr sz="1300"/>
            </a:lvl7pPr>
            <a:lvl8pPr marL="2036473" indent="0">
              <a:buNone/>
              <a:defRPr sz="1300"/>
            </a:lvl8pPr>
            <a:lvl9pPr marL="2327394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9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0931" indent="0">
              <a:buNone/>
              <a:defRPr sz="800"/>
            </a:lvl2pPr>
            <a:lvl3pPr marL="581852" indent="0">
              <a:buNone/>
              <a:defRPr sz="600"/>
            </a:lvl3pPr>
            <a:lvl4pPr marL="872774" indent="0">
              <a:buNone/>
              <a:defRPr sz="500"/>
            </a:lvl4pPr>
            <a:lvl5pPr marL="1163696" indent="0">
              <a:buNone/>
              <a:defRPr sz="500"/>
            </a:lvl5pPr>
            <a:lvl6pPr marL="1454612" indent="0">
              <a:buNone/>
              <a:defRPr sz="500"/>
            </a:lvl6pPr>
            <a:lvl7pPr marL="1745545" indent="0">
              <a:buNone/>
              <a:defRPr sz="500"/>
            </a:lvl7pPr>
            <a:lvl8pPr marL="2036473" indent="0">
              <a:buNone/>
              <a:defRPr sz="500"/>
            </a:lvl8pPr>
            <a:lvl9pPr marL="232739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F516-B205-43F7-988B-7EABB472F3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4855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7F5-5C29-4FD1-96C3-A1E5419ED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33667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9753-8DC3-4DFA-B995-FFCC65F49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62899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12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12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DF1B-CDB9-4E2D-A0FA-1E4E97F59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86398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4" y="205917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ED45B-AEDD-45AE-971C-F2675E2E9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4490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  <a:prstGeom prst="rect">
            <a:avLst/>
          </a:prstGeom>
        </p:spPr>
        <p:txBody>
          <a:bodyPr lIns="81566" tIns="40782" rIns="81566" bIns="407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0"/>
            <a:ext cx="6400800" cy="1314450"/>
          </a:xfrm>
          <a:prstGeom prst="rect">
            <a:avLst/>
          </a:prstGeom>
        </p:spPr>
        <p:txBody>
          <a:bodyPr lIns="81566" tIns="40782" rIns="81566" bIns="40782"/>
          <a:lstStyle>
            <a:lvl1pPr marL="0" indent="0" algn="ctr">
              <a:buNone/>
              <a:defRPr/>
            </a:lvl1pPr>
            <a:lvl2pPr marL="407823" indent="0" algn="ctr">
              <a:buNone/>
              <a:defRPr/>
            </a:lvl2pPr>
            <a:lvl3pPr marL="815647" indent="0" algn="ctr">
              <a:buNone/>
              <a:defRPr/>
            </a:lvl3pPr>
            <a:lvl4pPr marL="1223472" indent="0" algn="ctr">
              <a:buNone/>
              <a:defRPr/>
            </a:lvl4pPr>
            <a:lvl5pPr marL="1631292" indent="0" algn="ctr">
              <a:buNone/>
              <a:defRPr/>
            </a:lvl5pPr>
            <a:lvl6pPr marL="2039120" indent="0" algn="ctr">
              <a:buNone/>
              <a:defRPr/>
            </a:lvl6pPr>
            <a:lvl7pPr marL="2446943" indent="0" algn="ctr">
              <a:buNone/>
              <a:defRPr/>
            </a:lvl7pPr>
            <a:lvl8pPr marL="2854763" indent="0" algn="ctr">
              <a:buNone/>
              <a:defRPr/>
            </a:lvl8pPr>
            <a:lvl9pPr marL="326258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04981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566" tIns="40782" rIns="81566" bIns="407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81566" tIns="40782" rIns="81566" bIns="4078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66021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81566" tIns="40782" rIns="81566" bIns="40782"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81566" tIns="40782" rIns="81566" bIns="40782" anchor="b"/>
          <a:lstStyle>
            <a:lvl1pPr marL="0" indent="0">
              <a:buNone/>
              <a:defRPr sz="1800"/>
            </a:lvl1pPr>
            <a:lvl2pPr marL="407823" indent="0">
              <a:buNone/>
              <a:defRPr sz="1600"/>
            </a:lvl2pPr>
            <a:lvl3pPr marL="815647" indent="0">
              <a:buNone/>
              <a:defRPr sz="1500"/>
            </a:lvl3pPr>
            <a:lvl4pPr marL="1223472" indent="0">
              <a:buNone/>
              <a:defRPr sz="1200"/>
            </a:lvl4pPr>
            <a:lvl5pPr marL="1631292" indent="0">
              <a:buNone/>
              <a:defRPr sz="1200"/>
            </a:lvl5pPr>
            <a:lvl6pPr marL="2039120" indent="0">
              <a:buNone/>
              <a:defRPr sz="1200"/>
            </a:lvl6pPr>
            <a:lvl7pPr marL="2446943" indent="0">
              <a:buNone/>
              <a:defRPr sz="1200"/>
            </a:lvl7pPr>
            <a:lvl8pPr marL="2854763" indent="0">
              <a:buNone/>
              <a:defRPr sz="1200"/>
            </a:lvl8pPr>
            <a:lvl9pPr marL="326258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579266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566" tIns="40782" rIns="81566" bIns="407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 lIns="81566" tIns="40782" rIns="81566" bIns="40782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 lIns="81566" tIns="40782" rIns="81566" bIns="40782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60518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566" tIns="40782" rIns="81566" bIns="4078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188" cy="479821"/>
          </a:xfrm>
          <a:prstGeom prst="rect">
            <a:avLst/>
          </a:prstGeom>
        </p:spPr>
        <p:txBody>
          <a:bodyPr lIns="81566" tIns="40782" rIns="81566" bIns="40782" anchor="b"/>
          <a:lstStyle>
            <a:lvl1pPr marL="0" indent="0">
              <a:buNone/>
              <a:defRPr sz="2200" b="1"/>
            </a:lvl1pPr>
            <a:lvl2pPr marL="407823" indent="0">
              <a:buNone/>
              <a:defRPr sz="1800" b="1"/>
            </a:lvl2pPr>
            <a:lvl3pPr marL="815647" indent="0">
              <a:buNone/>
              <a:defRPr sz="1600" b="1"/>
            </a:lvl3pPr>
            <a:lvl4pPr marL="1223472" indent="0">
              <a:buNone/>
              <a:defRPr sz="1500" b="1"/>
            </a:lvl4pPr>
            <a:lvl5pPr marL="1631292" indent="0">
              <a:buNone/>
              <a:defRPr sz="1500" b="1"/>
            </a:lvl5pPr>
            <a:lvl6pPr marL="2039120" indent="0">
              <a:buNone/>
              <a:defRPr sz="1500" b="1"/>
            </a:lvl6pPr>
            <a:lvl7pPr marL="2446943" indent="0">
              <a:buNone/>
              <a:defRPr sz="1500" b="1"/>
            </a:lvl7pPr>
            <a:lvl8pPr marL="2854763" indent="0">
              <a:buNone/>
              <a:defRPr sz="1500" b="1"/>
            </a:lvl8pPr>
            <a:lvl9pPr marL="326258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  <a:prstGeom prst="rect">
            <a:avLst/>
          </a:prstGeom>
        </p:spPr>
        <p:txBody>
          <a:bodyPr lIns="81566" tIns="40782" rIns="81566" bIns="40782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1"/>
          </a:xfrm>
          <a:prstGeom prst="rect">
            <a:avLst/>
          </a:prstGeom>
        </p:spPr>
        <p:txBody>
          <a:bodyPr lIns="81566" tIns="40782" rIns="81566" bIns="40782" anchor="b"/>
          <a:lstStyle>
            <a:lvl1pPr marL="0" indent="0">
              <a:buNone/>
              <a:defRPr sz="2200" b="1"/>
            </a:lvl1pPr>
            <a:lvl2pPr marL="407823" indent="0">
              <a:buNone/>
              <a:defRPr sz="1800" b="1"/>
            </a:lvl2pPr>
            <a:lvl3pPr marL="815647" indent="0">
              <a:buNone/>
              <a:defRPr sz="1600" b="1"/>
            </a:lvl3pPr>
            <a:lvl4pPr marL="1223472" indent="0">
              <a:buNone/>
              <a:defRPr sz="1500" b="1"/>
            </a:lvl4pPr>
            <a:lvl5pPr marL="1631292" indent="0">
              <a:buNone/>
              <a:defRPr sz="1500" b="1"/>
            </a:lvl5pPr>
            <a:lvl6pPr marL="2039120" indent="0">
              <a:buNone/>
              <a:defRPr sz="1500" b="1"/>
            </a:lvl6pPr>
            <a:lvl7pPr marL="2446943" indent="0">
              <a:buNone/>
              <a:defRPr sz="1500" b="1"/>
            </a:lvl7pPr>
            <a:lvl8pPr marL="2854763" indent="0">
              <a:buNone/>
              <a:defRPr sz="1500" b="1"/>
            </a:lvl8pPr>
            <a:lvl9pPr marL="326258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  <a:prstGeom prst="rect">
            <a:avLst/>
          </a:prstGeom>
        </p:spPr>
        <p:txBody>
          <a:bodyPr lIns="81566" tIns="40782" rIns="81566" bIns="40782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72334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566" tIns="40782" rIns="81566" bIns="407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469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038797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503-08A6-49BB-ACBA-14E0657BA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6428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93"/>
            <a:ext cx="3008313" cy="871537"/>
          </a:xfrm>
          <a:prstGeom prst="rect">
            <a:avLst/>
          </a:prstGeom>
        </p:spPr>
        <p:txBody>
          <a:bodyPr lIns="81566" tIns="40782" rIns="81566" bIns="40782"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8"/>
            <a:ext cx="5111750" cy="4389834"/>
          </a:xfrm>
          <a:prstGeom prst="rect">
            <a:avLst/>
          </a:prstGeom>
        </p:spPr>
        <p:txBody>
          <a:bodyPr lIns="81566" tIns="40782" rIns="81566" bIns="4078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33"/>
            <a:ext cx="3008313" cy="3518297"/>
          </a:xfrm>
          <a:prstGeom prst="rect">
            <a:avLst/>
          </a:prstGeom>
        </p:spPr>
        <p:txBody>
          <a:bodyPr lIns="81566" tIns="40782" rIns="81566" bIns="40782"/>
          <a:lstStyle>
            <a:lvl1pPr marL="0" indent="0">
              <a:buNone/>
              <a:defRPr sz="1200"/>
            </a:lvl1pPr>
            <a:lvl2pPr marL="407823" indent="0">
              <a:buNone/>
              <a:defRPr sz="1100"/>
            </a:lvl2pPr>
            <a:lvl3pPr marL="815647" indent="0">
              <a:buNone/>
              <a:defRPr sz="900"/>
            </a:lvl3pPr>
            <a:lvl4pPr marL="1223472" indent="0">
              <a:buNone/>
              <a:defRPr sz="800"/>
            </a:lvl4pPr>
            <a:lvl5pPr marL="1631292" indent="0">
              <a:buNone/>
              <a:defRPr sz="800"/>
            </a:lvl5pPr>
            <a:lvl6pPr marL="2039120" indent="0">
              <a:buNone/>
              <a:defRPr sz="800"/>
            </a:lvl6pPr>
            <a:lvl7pPr marL="2446943" indent="0">
              <a:buNone/>
              <a:defRPr sz="800"/>
            </a:lvl7pPr>
            <a:lvl8pPr marL="2854763" indent="0">
              <a:buNone/>
              <a:defRPr sz="800"/>
            </a:lvl8pPr>
            <a:lvl9pPr marL="32625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00249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0454"/>
            <a:ext cx="5486400" cy="425053"/>
          </a:xfrm>
          <a:prstGeom prst="rect">
            <a:avLst/>
          </a:prstGeom>
        </p:spPr>
        <p:txBody>
          <a:bodyPr lIns="81566" tIns="40782" rIns="81566" bIns="40782"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  <a:prstGeom prst="rect">
            <a:avLst/>
          </a:prstGeom>
        </p:spPr>
        <p:txBody>
          <a:bodyPr lIns="81566" tIns="40782" rIns="81566" bIns="40782"/>
          <a:lstStyle>
            <a:lvl1pPr marL="0" indent="0">
              <a:buNone/>
              <a:defRPr sz="2900"/>
            </a:lvl1pPr>
            <a:lvl2pPr marL="407823" indent="0">
              <a:buNone/>
              <a:defRPr sz="2500"/>
            </a:lvl2pPr>
            <a:lvl3pPr marL="815647" indent="0">
              <a:buNone/>
              <a:defRPr sz="2200"/>
            </a:lvl3pPr>
            <a:lvl4pPr marL="1223472" indent="0">
              <a:buNone/>
              <a:defRPr sz="1800"/>
            </a:lvl4pPr>
            <a:lvl5pPr marL="1631292" indent="0">
              <a:buNone/>
              <a:defRPr sz="1800"/>
            </a:lvl5pPr>
            <a:lvl6pPr marL="2039120" indent="0">
              <a:buNone/>
              <a:defRPr sz="1800"/>
            </a:lvl6pPr>
            <a:lvl7pPr marL="2446943" indent="0">
              <a:buNone/>
              <a:defRPr sz="1800"/>
            </a:lvl7pPr>
            <a:lvl8pPr marL="2854763" indent="0">
              <a:buNone/>
              <a:defRPr sz="1800"/>
            </a:lvl8pPr>
            <a:lvl9pPr marL="3262588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505"/>
            <a:ext cx="5486400" cy="603646"/>
          </a:xfrm>
          <a:prstGeom prst="rect">
            <a:avLst/>
          </a:prstGeom>
        </p:spPr>
        <p:txBody>
          <a:bodyPr lIns="81566" tIns="40782" rIns="81566" bIns="40782"/>
          <a:lstStyle>
            <a:lvl1pPr marL="0" indent="0">
              <a:buNone/>
              <a:defRPr sz="1200"/>
            </a:lvl1pPr>
            <a:lvl2pPr marL="407823" indent="0">
              <a:buNone/>
              <a:defRPr sz="1100"/>
            </a:lvl2pPr>
            <a:lvl3pPr marL="815647" indent="0">
              <a:buNone/>
              <a:defRPr sz="900"/>
            </a:lvl3pPr>
            <a:lvl4pPr marL="1223472" indent="0">
              <a:buNone/>
              <a:defRPr sz="800"/>
            </a:lvl4pPr>
            <a:lvl5pPr marL="1631292" indent="0">
              <a:buNone/>
              <a:defRPr sz="800"/>
            </a:lvl5pPr>
            <a:lvl6pPr marL="2039120" indent="0">
              <a:buNone/>
              <a:defRPr sz="800"/>
            </a:lvl6pPr>
            <a:lvl7pPr marL="2446943" indent="0">
              <a:buNone/>
              <a:defRPr sz="800"/>
            </a:lvl7pPr>
            <a:lvl8pPr marL="2854763" indent="0">
              <a:buNone/>
              <a:defRPr sz="800"/>
            </a:lvl8pPr>
            <a:lvl9pPr marL="32625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0022534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566" tIns="40782" rIns="81566" bIns="407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 lIns="81566" tIns="40782" rIns="81566" bIns="4078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98502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81566" tIns="40782" rIns="81566" bIns="407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 lIns="81566" tIns="40782" rIns="81566" bIns="4078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407438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7460"/>
            <a:ext cx="7772892" cy="110310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112" y="2914420"/>
            <a:ext cx="6401784" cy="1314969"/>
          </a:xfrm>
        </p:spPr>
        <p:txBody>
          <a:bodyPr/>
          <a:lstStyle>
            <a:lvl1pPr marL="0" indent="0" algn="ctr">
              <a:buNone/>
              <a:defRPr/>
            </a:lvl1pPr>
            <a:lvl2pPr marL="351968" indent="0" algn="ctr">
              <a:buNone/>
              <a:defRPr/>
            </a:lvl2pPr>
            <a:lvl3pPr marL="703934" indent="0" algn="ctr">
              <a:buNone/>
              <a:defRPr/>
            </a:lvl3pPr>
            <a:lvl4pPr marL="1055898" indent="0" algn="ctr">
              <a:buNone/>
              <a:defRPr/>
            </a:lvl4pPr>
            <a:lvl5pPr marL="1407862" indent="0" algn="ctr">
              <a:buNone/>
              <a:defRPr/>
            </a:lvl5pPr>
            <a:lvl6pPr marL="1759831" indent="0" algn="ctr">
              <a:buNone/>
              <a:defRPr/>
            </a:lvl6pPr>
            <a:lvl7pPr marL="2111799" indent="0" algn="ctr">
              <a:buNone/>
              <a:defRPr/>
            </a:lvl7pPr>
            <a:lvl8pPr marL="2463767" indent="0" algn="ctr">
              <a:buNone/>
              <a:defRPr/>
            </a:lvl8pPr>
            <a:lvl9pPr marL="281573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0BD5C00F-6175-460C-A872-5824F269C0D0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1138934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CD738095-1A14-4BA2-B1D1-4636C276F39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225283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79" y="3305329"/>
            <a:ext cx="7772892" cy="1021538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079" y="2180346"/>
            <a:ext cx="7772892" cy="1124985"/>
          </a:xfrm>
        </p:spPr>
        <p:txBody>
          <a:bodyPr anchor="b"/>
          <a:lstStyle>
            <a:lvl1pPr marL="0" indent="0">
              <a:buNone/>
              <a:defRPr sz="1500"/>
            </a:lvl1pPr>
            <a:lvl2pPr marL="351968" indent="0">
              <a:buNone/>
              <a:defRPr sz="1400"/>
            </a:lvl2pPr>
            <a:lvl3pPr marL="703934" indent="0">
              <a:buNone/>
              <a:defRPr sz="1200"/>
            </a:lvl3pPr>
            <a:lvl4pPr marL="1055898" indent="0">
              <a:buNone/>
              <a:defRPr sz="1100"/>
            </a:lvl4pPr>
            <a:lvl5pPr marL="1407862" indent="0">
              <a:buNone/>
              <a:defRPr sz="1100"/>
            </a:lvl5pPr>
            <a:lvl6pPr marL="1759831" indent="0">
              <a:buNone/>
              <a:defRPr sz="1100"/>
            </a:lvl6pPr>
            <a:lvl7pPr marL="2111799" indent="0">
              <a:buNone/>
              <a:defRPr sz="1100"/>
            </a:lvl7pPr>
            <a:lvl8pPr marL="2463767" indent="0">
              <a:buNone/>
              <a:defRPr sz="1100"/>
            </a:lvl8pPr>
            <a:lvl9pPr marL="2815730" indent="0">
              <a:buNone/>
              <a:defRPr sz="11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E28DFD52-8E71-443B-AECD-F00A6C81321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287835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568" y="1200581"/>
            <a:ext cx="4047298" cy="33938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737" y="1200581"/>
            <a:ext cx="4048703" cy="33938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F9CBBD4A-C8CB-44ED-A325-B526A89FE53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4909225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568" y="1150855"/>
            <a:ext cx="4040274" cy="4804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968" indent="0">
              <a:buNone/>
              <a:defRPr sz="1500" b="1"/>
            </a:lvl2pPr>
            <a:lvl3pPr marL="703934" indent="0">
              <a:buNone/>
              <a:defRPr sz="1400" b="1"/>
            </a:lvl3pPr>
            <a:lvl4pPr marL="1055898" indent="0">
              <a:buNone/>
              <a:defRPr sz="1200" b="1"/>
            </a:lvl4pPr>
            <a:lvl5pPr marL="1407862" indent="0">
              <a:buNone/>
              <a:defRPr sz="1200" b="1"/>
            </a:lvl5pPr>
            <a:lvl6pPr marL="1759831" indent="0">
              <a:buNone/>
              <a:defRPr sz="1200" b="1"/>
            </a:lvl6pPr>
            <a:lvl7pPr marL="2111799" indent="0">
              <a:buNone/>
              <a:defRPr sz="1200" b="1"/>
            </a:lvl7pPr>
            <a:lvl8pPr marL="2463767" indent="0">
              <a:buNone/>
              <a:defRPr sz="1200" b="1"/>
            </a:lvl8pPr>
            <a:lvl9pPr marL="2815730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568" y="1631284"/>
            <a:ext cx="4040274" cy="29631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348" y="1150855"/>
            <a:ext cx="4043084" cy="4804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968" indent="0">
              <a:buNone/>
              <a:defRPr sz="1500" b="1"/>
            </a:lvl2pPr>
            <a:lvl3pPr marL="703934" indent="0">
              <a:buNone/>
              <a:defRPr sz="1400" b="1"/>
            </a:lvl3pPr>
            <a:lvl4pPr marL="1055898" indent="0">
              <a:buNone/>
              <a:defRPr sz="1200" b="1"/>
            </a:lvl4pPr>
            <a:lvl5pPr marL="1407862" indent="0">
              <a:buNone/>
              <a:defRPr sz="1200" b="1"/>
            </a:lvl5pPr>
            <a:lvl6pPr marL="1759831" indent="0">
              <a:buNone/>
              <a:defRPr sz="1200" b="1"/>
            </a:lvl6pPr>
            <a:lvl7pPr marL="2111799" indent="0">
              <a:buNone/>
              <a:defRPr sz="1200" b="1"/>
            </a:lvl7pPr>
            <a:lvl8pPr marL="2463767" indent="0">
              <a:buNone/>
              <a:defRPr sz="1200" b="1"/>
            </a:lvl8pPr>
            <a:lvl9pPr marL="2815730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348" y="1631284"/>
            <a:ext cx="4043084" cy="29631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386E999F-72EC-424D-B2A2-11C403946AA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154709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2058B177-68CE-4FEE-8AB3-31D44E22498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77905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92" y="204960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1" y="20496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92" y="1076684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1083" indent="0">
              <a:buNone/>
              <a:defRPr sz="800"/>
            </a:lvl2pPr>
            <a:lvl3pPr marL="582167" indent="0">
              <a:buNone/>
              <a:defRPr sz="600"/>
            </a:lvl3pPr>
            <a:lvl4pPr marL="873248" indent="0">
              <a:buNone/>
              <a:defRPr sz="500"/>
            </a:lvl4pPr>
            <a:lvl5pPr marL="1164330" indent="0">
              <a:buNone/>
              <a:defRPr sz="500"/>
            </a:lvl5pPr>
            <a:lvl6pPr marL="1455408" indent="0">
              <a:buNone/>
              <a:defRPr sz="500"/>
            </a:lvl6pPr>
            <a:lvl7pPr marL="1746496" indent="0">
              <a:buNone/>
              <a:defRPr sz="500"/>
            </a:lvl7pPr>
            <a:lvl8pPr marL="2037579" indent="0">
              <a:buNone/>
              <a:defRPr sz="500"/>
            </a:lvl8pPr>
            <a:lvl9pPr marL="232866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5DF6-89BA-4F7B-A3E1-2361B2C55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223036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07AC2113-E594-4DA7-AF78-7392DE12950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95337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74" y="204905"/>
            <a:ext cx="3009133" cy="87134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81" y="204910"/>
            <a:ext cx="5112154" cy="4389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574" y="1076246"/>
            <a:ext cx="3009133" cy="3518190"/>
          </a:xfrm>
        </p:spPr>
        <p:txBody>
          <a:bodyPr/>
          <a:lstStyle>
            <a:lvl1pPr marL="0" indent="0">
              <a:buNone/>
              <a:defRPr sz="1100"/>
            </a:lvl1pPr>
            <a:lvl2pPr marL="351968" indent="0">
              <a:buNone/>
              <a:defRPr sz="900"/>
            </a:lvl2pPr>
            <a:lvl3pPr marL="703934" indent="0">
              <a:buNone/>
              <a:defRPr sz="800"/>
            </a:lvl3pPr>
            <a:lvl4pPr marL="1055898" indent="0">
              <a:buNone/>
              <a:defRPr sz="700"/>
            </a:lvl4pPr>
            <a:lvl5pPr marL="1407862" indent="0">
              <a:buNone/>
              <a:defRPr sz="700"/>
            </a:lvl5pPr>
            <a:lvl6pPr marL="1759831" indent="0">
              <a:buNone/>
              <a:defRPr sz="700"/>
            </a:lvl6pPr>
            <a:lvl7pPr marL="2111799" indent="0">
              <a:buNone/>
              <a:defRPr sz="700"/>
            </a:lvl7pPr>
            <a:lvl8pPr marL="2463767" indent="0">
              <a:buNone/>
              <a:defRPr sz="700"/>
            </a:lvl8pPr>
            <a:lvl9pPr marL="2815730" indent="0">
              <a:buNone/>
              <a:defRPr sz="7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FE948008-D5CA-4161-8328-FFCF5D80BDE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090695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59" y="3600757"/>
            <a:ext cx="5485838" cy="42472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59" y="459544"/>
            <a:ext cx="5485838" cy="3086498"/>
          </a:xfrm>
        </p:spPr>
        <p:txBody>
          <a:bodyPr/>
          <a:lstStyle>
            <a:lvl1pPr marL="0" indent="0">
              <a:buNone/>
              <a:defRPr sz="2500"/>
            </a:lvl1pPr>
            <a:lvl2pPr marL="351968" indent="0">
              <a:buNone/>
              <a:defRPr sz="2200"/>
            </a:lvl2pPr>
            <a:lvl3pPr marL="703934" indent="0">
              <a:buNone/>
              <a:defRPr sz="1800"/>
            </a:lvl3pPr>
            <a:lvl4pPr marL="1055898" indent="0">
              <a:buNone/>
              <a:defRPr sz="1500"/>
            </a:lvl4pPr>
            <a:lvl5pPr marL="1407862" indent="0">
              <a:buNone/>
              <a:defRPr sz="1500"/>
            </a:lvl5pPr>
            <a:lvl6pPr marL="1759831" indent="0">
              <a:buNone/>
              <a:defRPr sz="1500"/>
            </a:lvl6pPr>
            <a:lvl7pPr marL="2111799" indent="0">
              <a:buNone/>
              <a:defRPr sz="1500"/>
            </a:lvl7pPr>
            <a:lvl8pPr marL="2463767" indent="0">
              <a:buNone/>
              <a:defRPr sz="1500"/>
            </a:lvl8pPr>
            <a:lvl9pPr marL="281573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59" y="4025478"/>
            <a:ext cx="5485838" cy="603772"/>
          </a:xfrm>
        </p:spPr>
        <p:txBody>
          <a:bodyPr/>
          <a:lstStyle>
            <a:lvl1pPr marL="0" indent="0">
              <a:buNone/>
              <a:defRPr sz="1100"/>
            </a:lvl1pPr>
            <a:lvl2pPr marL="351968" indent="0">
              <a:buNone/>
              <a:defRPr sz="900"/>
            </a:lvl2pPr>
            <a:lvl3pPr marL="703934" indent="0">
              <a:buNone/>
              <a:defRPr sz="800"/>
            </a:lvl3pPr>
            <a:lvl4pPr marL="1055898" indent="0">
              <a:buNone/>
              <a:defRPr sz="700"/>
            </a:lvl4pPr>
            <a:lvl5pPr marL="1407862" indent="0">
              <a:buNone/>
              <a:defRPr sz="700"/>
            </a:lvl5pPr>
            <a:lvl6pPr marL="1759831" indent="0">
              <a:buNone/>
              <a:defRPr sz="700"/>
            </a:lvl6pPr>
            <a:lvl7pPr marL="2111799" indent="0">
              <a:buNone/>
              <a:defRPr sz="700"/>
            </a:lvl7pPr>
            <a:lvl8pPr marL="2463767" indent="0">
              <a:buNone/>
              <a:defRPr sz="700"/>
            </a:lvl8pPr>
            <a:lvl9pPr marL="2815730" indent="0">
              <a:buNone/>
              <a:defRPr sz="7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1F76579D-EB96-456F-B301-3A1E996FBCA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760173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126E33D1-9CEF-4499-B90E-BE3EBE98A45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16502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771" y="205900"/>
            <a:ext cx="2056662" cy="4388536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568" y="205900"/>
            <a:ext cx="6039338" cy="4388536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defTabSz="913606">
              <a:defRPr/>
            </a:lvl1pPr>
          </a:lstStyle>
          <a:p>
            <a:pPr>
              <a:defRPr/>
            </a:pPr>
            <a:fld id="{1EB7E4F2-D4AF-46FC-AF06-D18C7584594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6955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0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7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1083" indent="0">
              <a:buNone/>
              <a:defRPr sz="1800"/>
            </a:lvl2pPr>
            <a:lvl3pPr marL="582167" indent="0">
              <a:buNone/>
              <a:defRPr sz="1500"/>
            </a:lvl3pPr>
            <a:lvl4pPr marL="873248" indent="0">
              <a:buNone/>
              <a:defRPr sz="1300"/>
            </a:lvl4pPr>
            <a:lvl5pPr marL="1164330" indent="0">
              <a:buNone/>
              <a:defRPr sz="1300"/>
            </a:lvl5pPr>
            <a:lvl6pPr marL="1455408" indent="0">
              <a:buNone/>
              <a:defRPr sz="1300"/>
            </a:lvl6pPr>
            <a:lvl7pPr marL="1746496" indent="0">
              <a:buNone/>
              <a:defRPr sz="1300"/>
            </a:lvl7pPr>
            <a:lvl8pPr marL="2037579" indent="0">
              <a:buNone/>
              <a:defRPr sz="1300"/>
            </a:lvl8pPr>
            <a:lvl9pPr marL="2328663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9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1083" indent="0">
              <a:buNone/>
              <a:defRPr sz="800"/>
            </a:lvl2pPr>
            <a:lvl3pPr marL="582167" indent="0">
              <a:buNone/>
              <a:defRPr sz="600"/>
            </a:lvl3pPr>
            <a:lvl4pPr marL="873248" indent="0">
              <a:buNone/>
              <a:defRPr sz="500"/>
            </a:lvl4pPr>
            <a:lvl5pPr marL="1164330" indent="0">
              <a:buNone/>
              <a:defRPr sz="500"/>
            </a:lvl5pPr>
            <a:lvl6pPr marL="1455408" indent="0">
              <a:buNone/>
              <a:defRPr sz="500"/>
            </a:lvl6pPr>
            <a:lvl7pPr marL="1746496" indent="0">
              <a:buNone/>
              <a:defRPr sz="500"/>
            </a:lvl7pPr>
            <a:lvl8pPr marL="2037579" indent="0">
              <a:buNone/>
              <a:defRPr sz="500"/>
            </a:lvl8pPr>
            <a:lvl9pPr marL="232866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B640-D0CC-4626-B3B1-5DC0DAD52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8369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22" tIns="40660" rIns="81322" bIns="40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22" tIns="40660" rIns="81322" bIns="40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22" tIns="40660" rIns="81322" bIns="406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22" tIns="40660" rIns="81322" bIns="4066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22" tIns="40660" rIns="81322" bIns="40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E0DDC6-42CA-44B2-BB6B-B63E4EC7B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76657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115" tIns="29062" rIns="58115" bIns="29062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3080" name="Picture 2" descr="Ленски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9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7980" r:id="rId1"/>
    <p:sldLayoutId id="2147557981" r:id="rId2"/>
    <p:sldLayoutId id="2147557982" r:id="rId3"/>
    <p:sldLayoutId id="2147557983" r:id="rId4"/>
    <p:sldLayoutId id="2147557984" r:id="rId5"/>
    <p:sldLayoutId id="2147557985" r:id="rId6"/>
    <p:sldLayoutId id="2147557986" r:id="rId7"/>
    <p:sldLayoutId id="2147557987" r:id="rId8"/>
    <p:sldLayoutId id="2147557988" r:id="rId9"/>
    <p:sldLayoutId id="2147557989" r:id="rId10"/>
    <p:sldLayoutId id="2147557990" r:id="rId11"/>
    <p:sldLayoutId id="2147557991" r:id="rId12"/>
  </p:sldLayoutIdLst>
  <p:txStyles>
    <p:titleStyle>
      <a:lvl1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1083" algn="ctr" defTabSz="81462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2167" algn="ctr" defTabSz="81462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3248" algn="ctr" defTabSz="81462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4330" algn="ctr" defTabSz="81462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93431" indent="-293431" algn="l" defTabSz="8041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1896" indent="-241089" algn="l" defTabSz="804163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8773" indent="-193506" algn="l" defTabSz="80416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16408" indent="-195094" algn="l" defTabSz="804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20865" indent="-190335" algn="l" defTabSz="804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2476" indent="-201130" algn="l" defTabSz="81462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3562" indent="-201130" algn="l" defTabSz="81462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4643" indent="-201130" algn="l" defTabSz="81462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5726" indent="-201130" algn="l" defTabSz="81462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1083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2167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3248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4330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5408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6496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579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8663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22" tIns="40660" rIns="81322" bIns="40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22" tIns="40660" rIns="81322" bIns="40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22" tIns="40660" rIns="81322" bIns="406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22" tIns="40660" rIns="81322" bIns="4066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22" tIns="40660" rIns="81322" bIns="40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253EBE-09B1-46E9-94A7-3CC14B91E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76657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115" tIns="29062" rIns="58115" bIns="29062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4104" name="Picture 2" descr="Ленски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9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7992" r:id="rId1"/>
    <p:sldLayoutId id="2147557993" r:id="rId2"/>
    <p:sldLayoutId id="2147557994" r:id="rId3"/>
    <p:sldLayoutId id="2147557995" r:id="rId4"/>
    <p:sldLayoutId id="2147557996" r:id="rId5"/>
    <p:sldLayoutId id="2147557997" r:id="rId6"/>
    <p:sldLayoutId id="2147557998" r:id="rId7"/>
    <p:sldLayoutId id="2147557999" r:id="rId8"/>
    <p:sldLayoutId id="2147558000" r:id="rId9"/>
    <p:sldLayoutId id="2147558001" r:id="rId10"/>
    <p:sldLayoutId id="2147558002" r:id="rId11"/>
    <p:sldLayoutId id="2147558003" r:id="rId12"/>
  </p:sldLayoutIdLst>
  <p:txStyles>
    <p:titleStyle>
      <a:lvl1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8041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1083" algn="ctr" defTabSz="81462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2167" algn="ctr" defTabSz="81462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3248" algn="ctr" defTabSz="81462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4330" algn="ctr" defTabSz="81462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93431" indent="-293431" algn="l" defTabSz="8041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1896" indent="-241089" algn="l" defTabSz="804163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8773" indent="-193506" algn="l" defTabSz="80416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16408" indent="-195094" algn="l" defTabSz="804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20865" indent="-190335" algn="l" defTabSz="804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2476" indent="-201130" algn="l" defTabSz="81462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3562" indent="-201130" algn="l" defTabSz="81462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4643" indent="-201130" algn="l" defTabSz="81462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5726" indent="-201130" algn="l" defTabSz="81462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1083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2167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3248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4330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5408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6496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579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8663" algn="l" defTabSz="5821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76" tIns="40638" rIns="81276" bIns="40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E8ACFE-9959-4070-BD67-F14CF53D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3"/>
            <a:ext cx="9144000" cy="766549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081" tIns="29048" rIns="58081" bIns="29048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6152" name="Picture 2" descr="Ленский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9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8015" r:id="rId1"/>
    <p:sldLayoutId id="2147558016" r:id="rId2"/>
    <p:sldLayoutId id="2147558017" r:id="rId3"/>
    <p:sldLayoutId id="2147558018" r:id="rId4"/>
    <p:sldLayoutId id="2147558019" r:id="rId5"/>
    <p:sldLayoutId id="2147558020" r:id="rId6"/>
    <p:sldLayoutId id="2147558021" r:id="rId7"/>
    <p:sldLayoutId id="2147558022" r:id="rId8"/>
    <p:sldLayoutId id="2147558023" r:id="rId9"/>
    <p:sldLayoutId id="2147558024" r:id="rId10"/>
    <p:sldLayoutId id="2147558025" r:id="rId11"/>
    <p:sldLayoutId id="2147558026" r:id="rId12"/>
    <p:sldLayoutId id="2147558027" r:id="rId13"/>
  </p:sldLayoutIdLst>
  <p:txStyles>
    <p:titleStyle>
      <a:lvl1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0931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1852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2774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3696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83916" indent="-283916" algn="l" defTabSz="794646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2380" indent="-231577" algn="l" defTabSz="794646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99257" indent="-183989" algn="l" defTabSz="794646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05302" indent="-185576" algn="l" defTabSz="79464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11351" indent="-180818" algn="l" defTabSz="79464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1318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2248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3172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4094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0931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1852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2774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3696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4612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5545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6473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7394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76" tIns="40638" rIns="81276" bIns="40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128CD2-76FD-47A0-8894-49AD1F76B2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3"/>
            <a:ext cx="9144000" cy="766549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081" tIns="29048" rIns="58081" bIns="29048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7176" name="Picture 2" descr="Ленский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9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8028" r:id="rId1"/>
    <p:sldLayoutId id="2147558029" r:id="rId2"/>
    <p:sldLayoutId id="2147558030" r:id="rId3"/>
    <p:sldLayoutId id="2147558031" r:id="rId4"/>
    <p:sldLayoutId id="2147558032" r:id="rId5"/>
    <p:sldLayoutId id="2147558033" r:id="rId6"/>
    <p:sldLayoutId id="2147558034" r:id="rId7"/>
    <p:sldLayoutId id="2147558035" r:id="rId8"/>
    <p:sldLayoutId id="2147558036" r:id="rId9"/>
    <p:sldLayoutId id="2147558037" r:id="rId10"/>
    <p:sldLayoutId id="2147558038" r:id="rId11"/>
    <p:sldLayoutId id="2147558039" r:id="rId12"/>
    <p:sldLayoutId id="2147558040" r:id="rId13"/>
  </p:sldLayoutIdLst>
  <p:txStyles>
    <p:titleStyle>
      <a:lvl1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0931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1852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2774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3696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83916" indent="-283916" algn="l" defTabSz="794646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2380" indent="-231577" algn="l" defTabSz="794646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99257" indent="-183989" algn="l" defTabSz="794646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05302" indent="-185576" algn="l" defTabSz="79464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11351" indent="-180818" algn="l" defTabSz="79464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1318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2248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3172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4094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0931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1852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2774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3696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4612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5545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6473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7394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76" tIns="40638" rIns="81276" bIns="40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6" tIns="40638" rIns="81276" bIns="40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DF6724-D2D0-4691-B752-4EEF648CE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3"/>
            <a:ext cx="9144000" cy="766549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081" tIns="29048" rIns="58081" bIns="29048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8200" name="Picture 2" descr="Ленски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9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8041" r:id="rId1"/>
    <p:sldLayoutId id="2147558042" r:id="rId2"/>
    <p:sldLayoutId id="2147558043" r:id="rId3"/>
    <p:sldLayoutId id="2147558044" r:id="rId4"/>
    <p:sldLayoutId id="2147558045" r:id="rId5"/>
    <p:sldLayoutId id="2147558046" r:id="rId6"/>
    <p:sldLayoutId id="2147558047" r:id="rId7"/>
    <p:sldLayoutId id="2147558048" r:id="rId8"/>
    <p:sldLayoutId id="2147558049" r:id="rId9"/>
    <p:sldLayoutId id="2147558050" r:id="rId10"/>
    <p:sldLayoutId id="2147558051" r:id="rId11"/>
    <p:sldLayoutId id="2147558052" r:id="rId12"/>
  </p:sldLayoutIdLst>
  <p:txStyles>
    <p:titleStyle>
      <a:lvl1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9464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0931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1852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2774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3696" algn="ctr" defTabSz="8141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83916" indent="-283916" algn="l" defTabSz="794646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2380" indent="-231577" algn="l" defTabSz="794646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99257" indent="-183989" algn="l" defTabSz="794646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05302" indent="-185576" algn="l" defTabSz="79464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11351" indent="-180818" algn="l" defTabSz="79464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1318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2248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3172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4094" indent="-201020" algn="l" defTabSz="8141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0931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1852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2774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3696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4612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5545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6473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7394" algn="l" defTabSz="5818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268541" y="141291"/>
            <a:ext cx="4749800" cy="613671"/>
          </a:xfrm>
          <a:prstGeom prst="rect">
            <a:avLst/>
          </a:prstGeom>
          <a:noFill/>
          <a:ln>
            <a:noFill/>
          </a:ln>
          <a:extLst/>
        </p:spPr>
        <p:txBody>
          <a:bodyPr lIns="59666" tIns="29548" rIns="59666" bIns="29548">
            <a:spAutoFit/>
          </a:bodyPr>
          <a:lstStyle>
            <a:lvl1pPr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ГЛАВНОЕ УПРАВЛЕНИЕ МЧС РОССИИ ПО АМУРСКОЙ ОБЛАСТИ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8" y="17467"/>
            <a:ext cx="8143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0" y="736602"/>
            <a:ext cx="9144000" cy="50800"/>
            <a:chOff x="0" y="618"/>
            <a:chExt cx="5760" cy="45"/>
          </a:xfrm>
        </p:grpSpPr>
        <p:sp>
          <p:nvSpPr>
            <p:cNvPr id="10246" name="Line 10"/>
            <p:cNvSpPr>
              <a:spLocks noChangeShapeType="1"/>
            </p:cNvSpPr>
            <p:nvPr/>
          </p:nvSpPr>
          <p:spPr bwMode="auto">
            <a:xfrm>
              <a:off x="0" y="618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11"/>
            <p:cNvSpPr>
              <a:spLocks noChangeShapeType="1"/>
            </p:cNvSpPr>
            <p:nvPr/>
          </p:nvSpPr>
          <p:spPr bwMode="auto">
            <a:xfrm>
              <a:off x="0" y="663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12"/>
            <p:cNvSpPr>
              <a:spLocks noChangeShapeType="1"/>
            </p:cNvSpPr>
            <p:nvPr/>
          </p:nvSpPr>
          <p:spPr bwMode="auto">
            <a:xfrm>
              <a:off x="0" y="641"/>
              <a:ext cx="5760" cy="0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45" name="Picture 10" descr="Заставка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82550"/>
            <a:ext cx="1041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8064" r:id="rId1"/>
    <p:sldLayoutId id="2147558065" r:id="rId2"/>
    <p:sldLayoutId id="2147558066" r:id="rId3"/>
    <p:sldLayoutId id="2147558067" r:id="rId4"/>
    <p:sldLayoutId id="2147558068" r:id="rId5"/>
    <p:sldLayoutId id="2147558069" r:id="rId6"/>
    <p:sldLayoutId id="2147558070" r:id="rId7"/>
    <p:sldLayoutId id="2147558071" r:id="rId8"/>
    <p:sldLayoutId id="2147558072" r:id="rId9"/>
    <p:sldLayoutId id="2147558073" r:id="rId10"/>
    <p:sldLayoutId id="2147558074" r:id="rId11"/>
  </p:sldLayoutIdLst>
  <p:transition/>
  <p:txStyles>
    <p:titleStyle>
      <a:lvl1pPr algn="ctr" defTabSz="813679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3679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813679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813679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813679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7823" algn="ctr" defTabSz="81423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5647" algn="ctr" defTabSz="81423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3472" algn="ctr" defTabSz="81423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1292" algn="ctr" defTabSz="81423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1363" indent="-301363" algn="l" defTabSz="813679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6652" indent="-247434" algn="l" defTabSz="813679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3533" indent="-198264" algn="l" defTabSz="813679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2752" indent="-201438" algn="l" defTabSz="813679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31971" indent="-201438" algn="l" defTabSz="813679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1612" indent="-202496" algn="l" defTabSz="81423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49437" indent="-202496" algn="l" defTabSz="81423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57261" indent="-202496" algn="l" defTabSz="81423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5085" indent="-202496" algn="l" defTabSz="81423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23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47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472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292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120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943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763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588" algn="l" defTabSz="815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471" tIns="40734" rIns="81471" bIns="407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471" tIns="40734" rIns="81471" bIns="40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471" tIns="40734" rIns="81471" bIns="40734" numCol="1" anchor="t" anchorCtr="0" compatLnSpc="1">
            <a:prstTxWarp prst="textNoShape">
              <a:avLst/>
            </a:prstTxWarp>
          </a:bodyPr>
          <a:lstStyle>
            <a:lvl1pPr algn="l" defTabSz="913606" eaLnBrk="1" hangingPunct="1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471" tIns="40734" rIns="81471" bIns="40734" numCol="1" anchor="t" anchorCtr="0" compatLnSpc="1">
            <a:prstTxWarp prst="textNoShape">
              <a:avLst/>
            </a:prstTxWarp>
          </a:bodyPr>
          <a:lstStyle>
            <a:lvl1pPr algn="ctr" defTabSz="913606" eaLnBrk="1" hangingPunct="1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471" tIns="40734" rIns="81471" bIns="40734" numCol="1" anchor="t" anchorCtr="0" compatLnSpc="1">
            <a:prstTxWarp prst="textNoShape">
              <a:avLst/>
            </a:prstTxWarp>
          </a:bodyPr>
          <a:lstStyle>
            <a:lvl1pPr algn="r" defTabSz="913606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FDADBC-F7DC-4D86-9DD5-C6692D578220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1994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59358" r:id="rId1"/>
    <p:sldLayoutId id="2147559359" r:id="rId2"/>
    <p:sldLayoutId id="2147559360" r:id="rId3"/>
    <p:sldLayoutId id="2147559361" r:id="rId4"/>
    <p:sldLayoutId id="2147559362" r:id="rId5"/>
    <p:sldLayoutId id="2147559363" r:id="rId6"/>
    <p:sldLayoutId id="2147559364" r:id="rId7"/>
    <p:sldLayoutId id="2147559365" r:id="rId8"/>
    <p:sldLayoutId id="2147559366" r:id="rId9"/>
    <p:sldLayoutId id="2147559367" r:id="rId10"/>
    <p:sldLayoutId id="2147559368" r:id="rId11"/>
  </p:sldLayoutIdLst>
  <p:transition advClick="0"/>
  <p:txStyles>
    <p:titleStyle>
      <a:lvl1pPr algn="ctr" defTabSz="802577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2577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ctr" defTabSz="802577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ctr" defTabSz="802577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ctr" defTabSz="802577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351968" algn="ctr" defTabSz="80414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703934" algn="ctr" defTabSz="80414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055898" algn="ctr" defTabSz="80414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407862" algn="ctr" defTabSz="80414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93431" indent="-293431" algn="l" defTabSz="802577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50310" indent="-242677" algn="l" defTabSz="802577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007186" indent="-191922" algn="l" defTabSz="802577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416408" indent="-191922" algn="l" defTabSz="80257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824038" indent="-191922" algn="l" defTabSz="802577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176570" indent="-193093" algn="l" defTabSz="80414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528538" indent="-193093" algn="l" defTabSz="80414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880504" indent="-193093" algn="l" defTabSz="80414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232469" indent="-193093" algn="l" defTabSz="80414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1968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3934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5898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7862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9831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1799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3767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15730" algn="l" defTabSz="7039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4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4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-36638" y="0"/>
            <a:ext cx="9180640" cy="5143500"/>
          </a:xfrm>
          <a:prstGeom prst="rect">
            <a:avLst/>
          </a:prstGeom>
          <a:solidFill>
            <a:srgbClr val="4F81BD">
              <a:lumMod val="5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70046" tIns="35026" rIns="70046" bIns="35026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96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214817" y="4675232"/>
            <a:ext cx="2593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47" tIns="37671" rIns="75347" bIns="37671"/>
          <a:lstStyle>
            <a:lvl1pPr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5816" name="Rectangle 40"/>
          <p:cNvSpPr>
            <a:spLocks noChangeArrowheads="1"/>
          </p:cNvSpPr>
          <p:nvPr/>
        </p:nvSpPr>
        <p:spPr bwMode="auto">
          <a:xfrm>
            <a:off x="202019" y="1298393"/>
            <a:ext cx="8771859" cy="2082800"/>
          </a:xfrm>
          <a:prstGeom prst="rect">
            <a:avLst/>
          </a:prstGeom>
          <a:noFill/>
          <a:ln>
            <a:noFill/>
          </a:ln>
          <a:extLst/>
        </p:spPr>
        <p:txBody>
          <a:bodyPr lIns="70046" tIns="35023" rIns="70046" bIns="35023"/>
          <a:lstStyle>
            <a:lvl1pPr marL="342900" indent="-34290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Подготовка населения Российской Федерации в области гражданской обороны и защиты населения и территорий от чрезвычайных ситуаций природного и техногенного характера. Новые требования.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Основные изменения</a:t>
            </a:r>
            <a:endParaRPr lang="ru-RU" altLang="ru-RU" sz="2200" b="1" dirty="0" smtClean="0">
              <a:solidFill>
                <a:schemeClr val="bg1"/>
              </a:solidFill>
              <a:latin typeface="+mj-lt"/>
            </a:endParaRPr>
          </a:p>
          <a:p>
            <a:pPr algn="ctr" defTabSz="709041"/>
            <a:endParaRPr lang="ru-RU" altLang="ru-RU" sz="3000" b="1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endParaRPr lang="ru-RU" sz="3000" b="1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endParaRPr lang="ru-RU" sz="30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ru-RU" sz="3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3" name="Picture 41" descr="флаг МЧС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086" y="-75099"/>
            <a:ext cx="2409831" cy="16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5" descr="Иркут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44" y="3024189"/>
            <a:ext cx="4556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86" descr="Иркут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539" y="4492626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7" descr="Казачинско-Лен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9525" y="4467225"/>
            <a:ext cx="4333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88" descr="Катангск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3232" y="4492626"/>
            <a:ext cx="4540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9" descr="Качугск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6" y="4492626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0" descr="Киренск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489452"/>
            <a:ext cx="446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1" descr="Куйтунски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4954" y="4492626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2" descr="Мамско-Чуйски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8375" y="3027363"/>
            <a:ext cx="4540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3" descr="Нижнеилимски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97442" y="4498977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4" descr="Нижнеудинский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1869" y="4492626"/>
            <a:ext cx="4365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95" descr="Нукутски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7204" y="4491039"/>
            <a:ext cx="5365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6" descr="Ольхонский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7394" y="3781425"/>
            <a:ext cx="4857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7" descr="Осинский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43832" y="3790950"/>
            <a:ext cx="4270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8" descr="Саянск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777" y="3790950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9" descr="Свирск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76980" y="3765553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00" descr="Слюдянский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16588" y="3765553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01" descr="Тайшетский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57832" y="3778251"/>
            <a:ext cx="434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02" descr="Тулун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37132" y="3784602"/>
            <a:ext cx="4079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03" descr="Тулунский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60825" y="3790950"/>
            <a:ext cx="4524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04" descr="Усолье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13138" y="37909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05" descr="Усольский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0216" y="3778251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06" descr="Усть-Илимск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11413" y="3784602"/>
            <a:ext cx="457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07" descr="Усть-Илимский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47894" y="3778251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8" descr="Усть-Кутский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66828" y="3784602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09" descr="Усть-Удинский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08513" y="3036888"/>
            <a:ext cx="4556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10" descr="Черемхово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3263" y="3784602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1" descr="Черемховский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45088" y="4492626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12" descr="Чунский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46813" y="4492626"/>
            <a:ext cx="4524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13" descr="Шелеховский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447925" y="3024189"/>
            <a:ext cx="4127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14" descr="Эхирит-Булагатский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440615" y="4492626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15" descr="Аларский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988300" y="3033714"/>
            <a:ext cx="4746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16" descr="Ангарский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18432" y="3036888"/>
            <a:ext cx="434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17" descr="Балаганский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848481" y="30289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18" descr="Баяндаевский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91266" y="30289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9" descr="Бодайбинский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729293" y="30289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20" descr="Боханский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159375" y="3024189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21" descr="Братск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986094" y="3030540"/>
            <a:ext cx="4159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22" descr="Братский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874845" y="3030540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23" descr="Жигаловский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270044" y="3032128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124" descr="Заларинский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076741" y="3030540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31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14419" y="4464051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43" descr="Зиминский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027991" y="4498977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Герб Иркутской области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702410" y="133928"/>
            <a:ext cx="1100424" cy="125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52" y="742011"/>
            <a:ext cx="8729331" cy="4180863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450" dirty="0" smtClean="0"/>
              <a:t>       Одной из важнейших задач, реализуемых в системе ГО и РСЧС является </a:t>
            </a:r>
            <a:r>
              <a:rPr lang="ru-RU" sz="1450" b="1" dirty="0" smtClean="0">
                <a:solidFill>
                  <a:srgbClr val="FF0000"/>
                </a:solidFill>
              </a:rPr>
              <a:t>подготовка населения в области ГО и защиты от ЧС</a:t>
            </a:r>
            <a:r>
              <a:rPr lang="ru-RU" sz="1450" b="1" dirty="0" smtClean="0"/>
              <a:t>. </a:t>
            </a:r>
            <a:r>
              <a:rPr lang="ru-RU" sz="1450" dirty="0" smtClean="0"/>
              <a:t>Она осуществляется в созданной для этих </a:t>
            </a:r>
            <a:r>
              <a:rPr lang="ru-RU" sz="1450" b="1" dirty="0" smtClean="0"/>
              <a:t>целей </a:t>
            </a:r>
            <a:r>
              <a:rPr lang="ru-RU" sz="1450" b="1" dirty="0" smtClean="0">
                <a:solidFill>
                  <a:srgbClr val="FF0000"/>
                </a:solidFill>
              </a:rPr>
              <a:t>единой системе подготовки населения РФ в области ГО и защиты от ЧС</a:t>
            </a:r>
            <a:r>
              <a:rPr lang="ru-RU" sz="1450" dirty="0" smtClean="0">
                <a:solidFill>
                  <a:srgbClr val="FF0000"/>
                </a:solidFill>
              </a:rPr>
              <a:t>,</a:t>
            </a:r>
            <a:r>
              <a:rPr lang="ru-RU" sz="1450" dirty="0" smtClean="0"/>
              <a:t> методически, организационно и структурно отвечающей всем требованиям, предъявляемым к педагогическим системам и функционирующей в соответствии с общими закономерностями и принципами педагогики. </a:t>
            </a:r>
            <a:r>
              <a:rPr lang="ru-RU" sz="1450" dirty="0" smtClean="0"/>
              <a:t>Подготовка населения осуществляется по направлениям: </a:t>
            </a:r>
            <a:endParaRPr lang="ru-RU" sz="1450" dirty="0" smtClean="0"/>
          </a:p>
          <a:p>
            <a:pPr marL="0" indent="265113" algn="just">
              <a:buNone/>
            </a:pPr>
            <a:r>
              <a:rPr lang="en-US" sz="1450" dirty="0" smtClean="0"/>
              <a:t>  </a:t>
            </a:r>
            <a:r>
              <a:rPr lang="ru-RU" sz="1450" b="1" dirty="0" smtClean="0"/>
              <a:t>1. Подготовка </a:t>
            </a:r>
            <a:r>
              <a:rPr lang="ru-RU" sz="1450" b="1" dirty="0" smtClean="0"/>
              <a:t>руководителей и специалистов ФОИВ и ОГВ субъектов РФ. </a:t>
            </a:r>
            <a:r>
              <a:rPr lang="ru-RU" sz="1450" dirty="0" smtClean="0"/>
              <a:t>Осуществляется в АГЗМЧС России. Периодичность – один раз в 5 лет. </a:t>
            </a:r>
            <a:r>
              <a:rPr lang="ru-RU" sz="1450" b="1" dirty="0" smtClean="0"/>
              <a:t>Основной целью </a:t>
            </a:r>
            <a:r>
              <a:rPr lang="ru-RU" sz="1450" dirty="0" smtClean="0"/>
              <a:t>является подготовка руководящего состава РСЧС к решению задач по ГО и защите населения, территорий и объектов экономики в ЧС</a:t>
            </a:r>
            <a:r>
              <a:rPr lang="en-US" sz="1450" dirty="0" smtClean="0"/>
              <a:t>;</a:t>
            </a:r>
            <a:r>
              <a:rPr lang="ru-RU" sz="1450" dirty="0" smtClean="0"/>
              <a:t> привитие навыков в организации ликвидации последствий стихийных бедствий</a:t>
            </a:r>
            <a:r>
              <a:rPr lang="en-US" sz="1450" dirty="0" smtClean="0"/>
              <a:t>;</a:t>
            </a:r>
            <a:r>
              <a:rPr lang="ru-RU" sz="1450" dirty="0" smtClean="0"/>
              <a:t> подготовка к практическому выполнению своих функциональных обязанностей в условиях ЧС, умениях анализировать и оценивать обстановку, принимать грамотные решения в объеме занимаемой должности в системе РСЧС.</a:t>
            </a:r>
          </a:p>
          <a:p>
            <a:pPr marL="0" indent="265113" algn="just">
              <a:buNone/>
            </a:pPr>
            <a:r>
              <a:rPr lang="ru-RU" sz="1450" b="1" dirty="0" smtClean="0"/>
              <a:t>  2</a:t>
            </a:r>
            <a:r>
              <a:rPr lang="ru-RU" sz="1450" b="1" dirty="0" smtClean="0"/>
              <a:t>. Подготовка </a:t>
            </a:r>
            <a:r>
              <a:rPr lang="ru-RU" sz="1450" b="1" dirty="0" smtClean="0"/>
              <a:t>руководителей и специалистов органов местного самоуправления командно-начальствующего состава формирований ГО объектов экономики </a:t>
            </a:r>
            <a:r>
              <a:rPr lang="ru-RU" sz="1450" dirty="0" smtClean="0"/>
              <a:t>осуществляется в УМЦ ГОЧС с отрывом от производства по специальным программам. </a:t>
            </a:r>
            <a:r>
              <a:rPr lang="ru-RU" sz="1450" b="1" dirty="0" smtClean="0"/>
              <a:t>Основной целью </a:t>
            </a:r>
            <a:r>
              <a:rPr lang="ru-RU" sz="1450" dirty="0" smtClean="0"/>
              <a:t>подготовки является выработка практических навыков руководству действиями личного состава формирований при проведении АСДНР в районах ЧС.</a:t>
            </a:r>
          </a:p>
          <a:p>
            <a:pPr marL="0" indent="0">
              <a:buNone/>
            </a:pPr>
            <a:endParaRPr lang="ru-RU" sz="145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-1"/>
            <a:ext cx="9144000" cy="733648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4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0"/>
            <a:ext cx="8803758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Нормативные правовые акты и основные задачи по подготовке населения РФ в области ГО и </a:t>
            </a:r>
            <a:r>
              <a:rPr lang="ru-RU" sz="2000" b="1" dirty="0" smtClean="0">
                <a:solidFill>
                  <a:schemeClr val="bg1"/>
                </a:solidFill>
              </a:rPr>
              <a:t>ЗНТЧС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5219" y="903767"/>
            <a:ext cx="8694865" cy="3251227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500" b="1" dirty="0" smtClean="0"/>
              <a:t>3</a:t>
            </a:r>
            <a:r>
              <a:rPr lang="ru-RU" sz="1500" b="1" dirty="0" smtClean="0"/>
              <a:t>. Подготовка </a:t>
            </a:r>
            <a:r>
              <a:rPr lang="ru-RU" sz="1500" b="1" dirty="0" smtClean="0"/>
              <a:t>руководителей и специалистов предприятий, учреждений и организаций </a:t>
            </a:r>
            <a:r>
              <a:rPr lang="ru-RU" sz="1500" dirty="0" smtClean="0"/>
              <a:t>независимо от форм собственности, осуществляется на курсах ГО муниципальных образований. </a:t>
            </a:r>
            <a:r>
              <a:rPr lang="ru-RU" sz="1500" b="1" dirty="0" smtClean="0"/>
              <a:t>Основной целью </a:t>
            </a:r>
            <a:r>
              <a:rPr lang="ru-RU" sz="1500" dirty="0" smtClean="0"/>
              <a:t>подготовки данной категории является выработка у них практических навыков, позволяющих квалифицированно планировать мероприятия по предупреждению и ликвидации ЧС, умело руководить работами.</a:t>
            </a:r>
          </a:p>
          <a:p>
            <a:pPr marL="0" indent="265113" algn="just">
              <a:buNone/>
            </a:pPr>
            <a:r>
              <a:rPr lang="ru-RU" sz="1500" b="1" dirty="0" smtClean="0"/>
              <a:t>4</a:t>
            </a:r>
            <a:r>
              <a:rPr lang="ru-RU" sz="1500" b="1" dirty="0" smtClean="0"/>
              <a:t>. Подготовка </a:t>
            </a:r>
            <a:r>
              <a:rPr lang="ru-RU" sz="1500" b="1" dirty="0" smtClean="0"/>
              <a:t>работников предприятий, организаций и учреждений, входящих в состав АСФ и АСС постоянной готовности</a:t>
            </a:r>
            <a:r>
              <a:rPr lang="ru-RU" sz="1500" dirty="0" smtClean="0"/>
              <a:t>, осуществляется в образовательных организациях ДПО, центрах подготовки в соответствии с профилем работы обучаемых.</a:t>
            </a:r>
          </a:p>
          <a:p>
            <a:pPr marL="0" indent="265113" algn="just">
              <a:buNone/>
            </a:pPr>
            <a:r>
              <a:rPr lang="ru-RU" sz="1500" b="1" dirty="0" smtClean="0"/>
              <a:t>5</a:t>
            </a:r>
            <a:r>
              <a:rPr lang="ru-RU" sz="1500" b="1" dirty="0" smtClean="0"/>
              <a:t>. Подготовка </a:t>
            </a:r>
            <a:r>
              <a:rPr lang="ru-RU" sz="1500" b="1" dirty="0" smtClean="0"/>
              <a:t>населения, занятого в сферах производства и обслуживания (работающего населения) </a:t>
            </a:r>
            <a:r>
              <a:rPr lang="ru-RU" sz="1500" dirty="0" smtClean="0"/>
              <a:t>осуществляется на предприятиях, учреждениях и организациях независимо от форм собственности, специальным программам.</a:t>
            </a:r>
          </a:p>
          <a:p>
            <a:pPr marL="0" indent="265113" algn="just">
              <a:buNone/>
            </a:pPr>
            <a:r>
              <a:rPr lang="ru-RU" sz="1500" b="1" dirty="0" smtClean="0"/>
              <a:t>6</a:t>
            </a:r>
            <a:r>
              <a:rPr lang="ru-RU" sz="1500" b="1" dirty="0" smtClean="0"/>
              <a:t>. Подготовка </a:t>
            </a:r>
            <a:r>
              <a:rPr lang="ru-RU" sz="1500" b="1" dirty="0" smtClean="0"/>
              <a:t>населения незанятого в сфере производства и обслуживания (неработающее население) </a:t>
            </a:r>
            <a:r>
              <a:rPr lang="ru-RU" sz="1500" dirty="0" smtClean="0"/>
              <a:t>осуществляется в учебно-консультационных пунктах (УКП) по месту жительства путем проведения бесед, лекций, просмотра учебных фильмов также самостоятельного изучения пособий, памяток, прослушивания радиопередач, просмотра телепередач. </a:t>
            </a:r>
            <a:endParaRPr lang="ru-RU" sz="1500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5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9489"/>
            <a:ext cx="91440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19" y="801018"/>
            <a:ext cx="8803759" cy="4193626"/>
          </a:xfrm>
        </p:spPr>
        <p:txBody>
          <a:bodyPr/>
          <a:lstStyle/>
          <a:p>
            <a:pPr marL="0" indent="536575" algn="just">
              <a:buNone/>
            </a:pPr>
            <a:r>
              <a:rPr lang="ru-RU" sz="1600" b="1" dirty="0" smtClean="0"/>
              <a:t>Правовое регулирование в области ГО</a:t>
            </a:r>
            <a:r>
              <a:rPr lang="ru-RU" sz="1600" dirty="0" smtClean="0"/>
              <a:t> осуществляется в соотв. с Федеральным законом 28-ФЗ «О гражданской обороне», другими федеральными законами и иными нормативными актами РФ, нормативными правовыми актами субъектов РФ.</a:t>
            </a:r>
          </a:p>
          <a:p>
            <a:pPr marL="0" indent="536575" algn="just">
              <a:buNone/>
            </a:pPr>
            <a:r>
              <a:rPr lang="ru-RU" sz="1600" dirty="0" smtClean="0"/>
              <a:t>Органы местного самоуправления в пределах своих полномочий могут принимать муниципальные правовые акты, регулирующие вопросы ГО.</a:t>
            </a:r>
          </a:p>
          <a:p>
            <a:pPr marL="0" indent="536575" algn="just">
              <a:buNone/>
            </a:pPr>
            <a:r>
              <a:rPr lang="ru-RU" sz="1600" b="1" dirty="0" smtClean="0"/>
              <a:t>Правовое регулирование в области защиты от ЧС </a:t>
            </a:r>
            <a:r>
              <a:rPr lang="ru-RU" sz="1600" dirty="0" smtClean="0"/>
              <a:t>осуществляется в соотв. с Федеральным законом 68-ФЗ «О защите населения и территорий от ЧС природного и техногенного характера», другими федеральными законами и иными нормативными актами РФ, нормативными правовыми актами субъектов РФ. </a:t>
            </a:r>
          </a:p>
          <a:p>
            <a:pPr marL="0" indent="536575" algn="just">
              <a:buNone/>
            </a:pPr>
            <a:r>
              <a:rPr lang="ru-RU" sz="1600" dirty="0" smtClean="0"/>
              <a:t>Органы местного самоуправления в пределах своих полномочий могут принимать муниципальные правовые акты, регулирующие вопросы гражданской обороны. </a:t>
            </a:r>
          </a:p>
          <a:p>
            <a:pPr marL="0" indent="536575" algn="just">
              <a:buNone/>
            </a:pPr>
            <a:endParaRPr lang="ru-RU" sz="1600" dirty="0" smtClean="0"/>
          </a:p>
          <a:p>
            <a:pPr marL="0" indent="536575" algn="just">
              <a:buNone/>
            </a:pPr>
            <a:r>
              <a:rPr lang="ru-RU" sz="1600" dirty="0" smtClean="0"/>
              <a:t>Если международным договором РФ установлены иные правила, чем предусмотренные законом, то применяются правила международного договора (Конституция РФ с. 15, п.4).</a:t>
            </a:r>
          </a:p>
          <a:p>
            <a:pPr marL="0" indent="536575" algn="just">
              <a:buNone/>
            </a:pP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91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4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28390" y="659220"/>
            <a:ext cx="2402959" cy="4327450"/>
          </a:xfrm>
        </p:spPr>
        <p:txBody>
          <a:bodyPr/>
          <a:lstStyle/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buNone/>
            </a:pPr>
            <a:r>
              <a:rPr lang="ru-RU" sz="1600" b="1" dirty="0" smtClean="0"/>
              <a:t>3. НОРМАТИВНО-ЮРИДИЧЕСКИЕ ДОКУМЕНТЫ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Наставления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Положения</a:t>
            </a:r>
          </a:p>
          <a:p>
            <a:pPr marL="0" indent="0" algn="ctr">
              <a:buNone/>
            </a:pPr>
            <a:r>
              <a:rPr lang="ru-RU" sz="1600" dirty="0" smtClean="0"/>
              <a:t>Руководства</a:t>
            </a:r>
          </a:p>
          <a:p>
            <a:pPr marL="0" indent="0" algn="ctr">
              <a:buNone/>
            </a:pPr>
            <a:r>
              <a:rPr lang="ru-RU" sz="1600" dirty="0" smtClean="0"/>
              <a:t>Регламенты</a:t>
            </a:r>
          </a:p>
          <a:p>
            <a:pPr marL="0" indent="0" algn="ctr">
              <a:buNone/>
            </a:pPr>
            <a:r>
              <a:rPr lang="ru-RU" sz="1600" dirty="0" smtClean="0"/>
              <a:t>Методические указания</a:t>
            </a:r>
          </a:p>
          <a:p>
            <a:pPr marL="0" indent="0" algn="ctr">
              <a:buNone/>
            </a:pPr>
            <a:r>
              <a:rPr lang="ru-RU" sz="1600" dirty="0" smtClean="0"/>
              <a:t>Инструкции</a:t>
            </a:r>
          </a:p>
          <a:p>
            <a:pPr marL="0" indent="0" algn="ctr">
              <a:buNone/>
            </a:pPr>
            <a:r>
              <a:rPr lang="ru-RU" sz="1600" dirty="0" smtClean="0"/>
              <a:t>Правила</a:t>
            </a:r>
          </a:p>
          <a:p>
            <a:pPr marL="0" indent="0" algn="ctr">
              <a:buNone/>
            </a:pPr>
            <a:r>
              <a:rPr lang="ru-RU" sz="1600" dirty="0" smtClean="0"/>
              <a:t>Методики</a:t>
            </a:r>
          </a:p>
          <a:p>
            <a:pPr marL="0" indent="0" algn="ctr">
              <a:buNone/>
            </a:pPr>
            <a:r>
              <a:rPr lang="ru-RU" sz="1600" dirty="0" smtClean="0"/>
              <a:t>Расчеты</a:t>
            </a: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0" y="712380"/>
            <a:ext cx="5876261" cy="42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9046"/>
            <a:ext cx="9144000" cy="586378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4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610" y="728149"/>
            <a:ext cx="8580474" cy="1986454"/>
          </a:xfrm>
        </p:spPr>
        <p:txBody>
          <a:bodyPr/>
          <a:lstStyle/>
          <a:p>
            <a:pPr marL="0" indent="536575" algn="just">
              <a:buNone/>
            </a:pPr>
            <a:r>
              <a:rPr lang="ru-RU" sz="2000" b="1" dirty="0" smtClean="0"/>
              <a:t>Конституция РФ – высший нормативный правовой акт РФ.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974" y="1240709"/>
            <a:ext cx="8560676" cy="788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Основные положения в области ГО, защиты населения и территорий от ЧС, обеспечения пожарной безопасности и безопасности на водных объектах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404" y="2935686"/>
            <a:ext cx="3957143" cy="20376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Статья 42</a:t>
            </a:r>
          </a:p>
          <a:p>
            <a:pPr algn="ctr"/>
            <a:r>
              <a:rPr lang="ru-RU" b="1" dirty="0" smtClean="0"/>
              <a:t>Каждый гражданин имеет право на благоприятную, окружающую среду, достоверную информацию о ее состоянии, на возмещение ущерба, причиненного здоровью или имуществу …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6943" y="2934586"/>
            <a:ext cx="3831021" cy="2060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Статья 72</a:t>
            </a:r>
          </a:p>
          <a:p>
            <a:pPr indent="361950" algn="ctr">
              <a:buAutoNum type="arabicPeriod"/>
            </a:pPr>
            <a:r>
              <a:rPr lang="ru-RU" b="1" dirty="0" smtClean="0"/>
              <a:t>В совместном ведении Российской Федерации и субъектов РФ находятся</a:t>
            </a:r>
            <a:r>
              <a:rPr lang="ru-RU" dirty="0" smtClean="0"/>
              <a:t>: … </a:t>
            </a:r>
          </a:p>
          <a:p>
            <a:pPr marL="342900" indent="-74613" algn="ctr"/>
            <a:r>
              <a:rPr lang="ru-RU" dirty="0" smtClean="0"/>
              <a:t>3) осуществление мер по борьбе с катастрофами, стихийными бедствиями, эпидемиями, ликвидация их последствий …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17468" y="2299750"/>
            <a:ext cx="804041" cy="5044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5158" y="2278485"/>
            <a:ext cx="11826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53" y="723014"/>
            <a:ext cx="8816591" cy="3190365"/>
          </a:xfrm>
        </p:spPr>
        <p:txBody>
          <a:bodyPr/>
          <a:lstStyle/>
          <a:p>
            <a:pPr marL="0" indent="536575" algn="just">
              <a:buNone/>
            </a:pPr>
            <a:r>
              <a:rPr lang="ru-RU" sz="1600" b="1" dirty="0" smtClean="0"/>
              <a:t>Законодательство РФ в области ГО и защиты от ЧС …</a:t>
            </a:r>
          </a:p>
          <a:p>
            <a:pPr marL="0" indent="536575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во-первых</a:t>
            </a:r>
            <a:r>
              <a:rPr lang="ru-RU" sz="1600" dirty="0" smtClean="0"/>
              <a:t>, представляет систему официальных взглядов на оборонное строительство и обеспечение безопасности государства, а так же систему мер политического, экономического, социального и иного характера, реализуемых органами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власти, органами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власти субъектов РФ, органами местного самоуправления, организациями и гражданами по совершенствованию подготовки к защите населения, материальных и культурных ценностей на территории РФ от опасностей, возникающих при военных конфликтах или вследствие этих конфликтов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 indent="536575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во-вторых</a:t>
            </a:r>
            <a:r>
              <a:rPr lang="ru-RU" sz="1600" dirty="0" smtClean="0"/>
              <a:t>, определяет общие правовые, экономические и социальные основы обеспечения пожарной безопасности в РФ, регулирует в этой области отношения между органами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власти, органами местного самоуправления, учреждениями</a:t>
            </a:r>
            <a:r>
              <a:rPr lang="en-US" sz="1600" dirty="0" smtClean="0"/>
              <a:t>;</a:t>
            </a:r>
            <a:r>
              <a:rPr lang="ru-RU" sz="1600" dirty="0" smtClean="0"/>
              <a:t> организациями, иными юр. лицами независимо от их организационно-правовой форм и форм собственности, а также между общественными объединениями, должностными лицами, гражданами РФ, </a:t>
            </a:r>
            <a:r>
              <a:rPr lang="ru-RU" sz="1600" dirty="0" err="1" smtClean="0"/>
              <a:t>иностр</a:t>
            </a:r>
            <a:r>
              <a:rPr lang="ru-RU" sz="1600" dirty="0" smtClean="0"/>
              <a:t>. гражданами и лицами без гражданства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 indent="536575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в-третьих</a:t>
            </a:r>
            <a:r>
              <a:rPr lang="ru-RU" sz="1600" dirty="0" smtClean="0"/>
              <a:t>, устанавливает персональную ответственность за несоблюдение требований в области ГО, защиты населения и территорий от ЧС, обеспечения пожарной безопасности и безопасности на водных объектах.</a:t>
            </a: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33215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28" y="-176397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508" y="1579304"/>
            <a:ext cx="5784111" cy="2259049"/>
          </a:xfrm>
        </p:spPr>
        <p:txBody>
          <a:bodyPr/>
          <a:lstStyle/>
          <a:p>
            <a:pPr marL="0" indent="446088" algn="just">
              <a:buNone/>
            </a:pPr>
            <a:r>
              <a:rPr lang="ru-RU" sz="1600" b="1" dirty="0" smtClean="0"/>
              <a:t>Настоящий Федеральный закон РФ определяет </a:t>
            </a:r>
            <a:r>
              <a:rPr lang="ru-RU" sz="1600" dirty="0" smtClean="0"/>
              <a:t>задачи, правовые основы их осуществления и полномочия органов государственной власти РФ, органов исполнительной власти субъектов РФ, органов местного самоуправления и организации в области ГО.</a:t>
            </a:r>
            <a:endParaRPr lang="ru-RU" sz="1600" dirty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68902" y="1137684"/>
            <a:ext cx="2328531" cy="2987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Российской Федерации от 12.02.1998 г. № 28-ФЗ 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«О гражданской обороне»</a:t>
            </a:r>
            <a:endParaRPr lang="ru-RU" b="1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33215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98" y="-165765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855" y="870545"/>
            <a:ext cx="6081823" cy="3394075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Статья 2.</a:t>
            </a:r>
            <a:r>
              <a:rPr lang="ru-RU" sz="1600" dirty="0" smtClean="0"/>
              <a:t> </a:t>
            </a:r>
            <a:r>
              <a:rPr lang="ru-RU" sz="1600" b="1" dirty="0" smtClean="0"/>
              <a:t>Задачи в области ГО и защиты населения</a:t>
            </a:r>
          </a:p>
          <a:p>
            <a:pPr marL="0" indent="265113" algn="just">
              <a:buNone/>
            </a:pPr>
            <a:r>
              <a:rPr lang="ru-RU" sz="1600" dirty="0" smtClean="0"/>
              <a:t>Основными задачами в области ГО являются: </a:t>
            </a:r>
          </a:p>
          <a:p>
            <a:pPr marL="0" indent="265113" algn="just">
              <a:buNone/>
            </a:pPr>
            <a:r>
              <a:rPr lang="ru-RU" sz="1600" b="1" dirty="0" smtClean="0"/>
              <a:t>… подготовка населения в области ГО.</a:t>
            </a:r>
          </a:p>
          <a:p>
            <a:pPr marL="0" indent="265113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Статья 6. </a:t>
            </a:r>
            <a:r>
              <a:rPr lang="ru-RU" sz="1600" b="1" dirty="0" smtClean="0"/>
              <a:t>Полномочия Правительства РФ</a:t>
            </a:r>
            <a:r>
              <a:rPr lang="ru-RU" sz="1600" b="1" dirty="0" smtClean="0"/>
              <a:t>:</a:t>
            </a:r>
          </a:p>
          <a:p>
            <a:pPr marL="0" indent="265113" algn="just">
              <a:buNone/>
            </a:pPr>
            <a:r>
              <a:rPr lang="ru-RU" sz="1600" dirty="0" smtClean="0"/>
              <a:t>… </a:t>
            </a:r>
            <a:r>
              <a:rPr lang="ru-RU" sz="1600" dirty="0" smtClean="0"/>
              <a:t>определяет порядок подготовки населения в области ГО.</a:t>
            </a:r>
          </a:p>
          <a:p>
            <a:pPr marL="0" indent="265113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Статья 8. </a:t>
            </a:r>
            <a:r>
              <a:rPr lang="ru-RU" sz="1600" dirty="0" smtClean="0"/>
              <a:t>Полномочия органов исполнительной власти субъектов РФ, органов местного самоуправления, организаций, права и обязанности граждан РФ в области ГО:</a:t>
            </a:r>
          </a:p>
          <a:p>
            <a:pPr marL="0" indent="265113" algn="just">
              <a:buNone/>
            </a:pPr>
            <a:r>
              <a:rPr lang="ru-RU" sz="1600" b="1" dirty="0" smtClean="0"/>
              <a:t>1. Органы исполнительной власти субъектов РФ:</a:t>
            </a:r>
          </a:p>
          <a:p>
            <a:pPr marL="0" indent="265113" algn="just">
              <a:buNone/>
            </a:pPr>
            <a:r>
              <a:rPr lang="ru-RU" sz="1600" dirty="0" smtClean="0"/>
              <a:t>… организуют подготовку населения в области ГО.</a:t>
            </a:r>
          </a:p>
          <a:p>
            <a:pPr marL="0" indent="265113" algn="just">
              <a:buNone/>
            </a:pPr>
            <a:r>
              <a:rPr lang="ru-RU" sz="1600" b="1" dirty="0" smtClean="0"/>
              <a:t>2. Органы местного самоуправления </a:t>
            </a:r>
            <a:r>
              <a:rPr lang="ru-RU" sz="1600" dirty="0" smtClean="0"/>
              <a:t>самостоятельно в пределах границ муниципальных образований:</a:t>
            </a:r>
          </a:p>
          <a:p>
            <a:pPr marL="0" indent="265113" algn="just">
              <a:buNone/>
            </a:pPr>
            <a:r>
              <a:rPr lang="ru-RU" sz="1600" dirty="0" smtClean="0"/>
              <a:t>… проводят подготовку населения в области ГО.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68902" y="1137684"/>
            <a:ext cx="2328531" cy="2987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Российской Федерации от 12.02.1998 г. № 28-ФЗ 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«О гражданской обороне»</a:t>
            </a:r>
            <a:endParaRPr lang="ru-RU" b="1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33215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7" y="-170121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344" y="797442"/>
            <a:ext cx="5656521" cy="3880883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Статья 9. </a:t>
            </a:r>
            <a:r>
              <a:rPr lang="ru-RU" sz="1600" dirty="0" smtClean="0"/>
              <a:t>Полномочия организаций в области ГО </a:t>
            </a:r>
          </a:p>
          <a:p>
            <a:pPr marL="0" indent="265113" algn="just">
              <a:buNone/>
            </a:pPr>
            <a:r>
              <a:rPr lang="ru-RU" sz="1600" b="1" dirty="0" smtClean="0"/>
              <a:t>1.Организации</a:t>
            </a:r>
            <a:r>
              <a:rPr lang="ru-RU" sz="1600" dirty="0" smtClean="0"/>
              <a:t>, в пределах своих полномочий и в порядке, установленном федеральными законами и иными нормативными правовыми актами РФ:</a:t>
            </a:r>
          </a:p>
          <a:p>
            <a:pPr marL="0" indent="265113" algn="just">
              <a:buNone/>
            </a:pPr>
            <a:r>
              <a:rPr lang="ru-RU" sz="1600" dirty="0" smtClean="0"/>
              <a:t>Осуществляют подготовку своих работников в области ГО.</a:t>
            </a:r>
          </a:p>
          <a:p>
            <a:pPr marL="0" indent="265113" algn="just">
              <a:buNone/>
            </a:pPr>
            <a:r>
              <a:rPr lang="ru-RU" sz="1600" b="1" dirty="0" smtClean="0"/>
              <a:t>2.Организации, отнесенные в установленном порядке к категориям по ГО</a:t>
            </a:r>
          </a:p>
          <a:p>
            <a:pPr marL="0" indent="265113" algn="just">
              <a:buNone/>
            </a:pPr>
            <a:r>
              <a:rPr lang="ru-RU" sz="1600" dirty="0" smtClean="0"/>
              <a:t>Создают и поддерживают в состоянии готовности нештатные аварийно-спасательные формирования по обеспечению выполнения мероприятий по ГО. </a:t>
            </a:r>
          </a:p>
          <a:p>
            <a:pPr marL="0" indent="265113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Статья 10. </a:t>
            </a:r>
            <a:r>
              <a:rPr lang="ru-RU" sz="1600" b="1" dirty="0" smtClean="0"/>
              <a:t>Права и обязанности граждан </a:t>
            </a:r>
            <a:r>
              <a:rPr lang="ru-RU" sz="1600" dirty="0" smtClean="0"/>
              <a:t>РФ в области ГО </a:t>
            </a:r>
          </a:p>
          <a:p>
            <a:pPr marL="0" indent="265113" algn="just">
              <a:buNone/>
            </a:pPr>
            <a:r>
              <a:rPr lang="ru-RU" sz="1600" dirty="0" smtClean="0"/>
              <a:t>… граждане РФ в соотв. с федеральными законами и иными нормативными правовыми актами РФ проходят подготовку в области ГО. 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68902" y="1137684"/>
            <a:ext cx="2328531" cy="2987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Российской Федерации от 12.02.1998 г. № 28-ФЗ 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«О гражданской обороне»</a:t>
            </a:r>
            <a:endParaRPr lang="ru-RU" b="1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465" y="-176397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1786" y="752255"/>
            <a:ext cx="5518297" cy="4231757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/>
              <a:t>Настоящий Федеральный закон РФ определяет </a:t>
            </a:r>
            <a:r>
              <a:rPr lang="ru-RU" sz="1600" dirty="0" smtClean="0"/>
              <a:t>общие для РФ организационно-правовые нормы в области защиты граждан РФ, иностранных граждан и лиц без гражданства, находящихся на территории РФ, земельного, водного, воздушного пространства в пределах РФ или его части, объектов производственного и социального назначения, а так же окружающей среды от ЧС. </a:t>
            </a:r>
          </a:p>
          <a:p>
            <a:pPr marL="0" indent="265113" algn="just">
              <a:buNone/>
            </a:pPr>
            <a:r>
              <a:rPr lang="ru-RU" sz="1600" dirty="0" smtClean="0"/>
              <a:t>Действия настоящего закона распространяются на отношения, возникающие в процессе деятельности органов государственной власти РФ, органов государственной власти субъектов РФ, органов местного самоуправления, а также предприятий, учреждений и организаций независимо от их организационно-правовой формы и населения в области защиты населения и территорий от ЧС.</a:t>
            </a: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1" y="1031358"/>
            <a:ext cx="2615608" cy="335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Российской Федерации от 21.12.1994 г. № 68-ФЗ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«О защите населения и территорий от чрезвычайных ситуаций природного и техногенного характера»</a:t>
            </a:r>
            <a:endParaRPr lang="ru-RU" b="1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41988" y="2713690"/>
            <a:ext cx="8564797" cy="1931180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Нормативные правовые акты и основные задачи по подготовке населения Российской Федерации в области гражданской обороны и защиты от чрезвычайных ситуаций.</a:t>
            </a:r>
          </a:p>
          <a:p>
            <a:pPr marL="342900" indent="-342900" algn="just">
              <a:buAutoNum type="arabicPeriod"/>
            </a:pP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Единая система подготовки населения в области гражданской обороны и защиты населения от чрезвычайных ситуаций.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139" y="0"/>
            <a:ext cx="843161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Подготовка населения Российской Федерации в области гражданской обороны и защиты населения и территорий от чрезвычайных ситуаций природного и техногенного характера. Новые требования. Основные изменения</a:t>
            </a:r>
            <a:endParaRPr lang="ru-R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1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86378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28" y="-176397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1154" y="764218"/>
            <a:ext cx="5507666" cy="3563233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Статья 11. </a:t>
            </a:r>
            <a:r>
              <a:rPr lang="ru-RU" sz="1600" dirty="0" smtClean="0"/>
              <a:t>Полномочия органов государственной власти субъектов РФ и органов местного самоуправления в области защиты населения и территорий от ЧС</a:t>
            </a:r>
          </a:p>
          <a:p>
            <a:pPr marL="0" indent="265113" algn="just">
              <a:buNone/>
            </a:pPr>
            <a:r>
              <a:rPr lang="ru-RU" sz="1600" b="1" dirty="0" smtClean="0"/>
              <a:t>1.Органы государственной власти субъектов РФ: </a:t>
            </a:r>
          </a:p>
          <a:p>
            <a:pPr marL="0" indent="265113" algn="just">
              <a:buNone/>
            </a:pPr>
            <a:r>
              <a:rPr lang="ru-RU" sz="1600" dirty="0" smtClean="0"/>
              <a:t>… </a:t>
            </a:r>
            <a:r>
              <a:rPr lang="ru-RU" sz="1600" b="1" dirty="0" smtClean="0"/>
              <a:t>б) </a:t>
            </a:r>
            <a:r>
              <a:rPr lang="ru-RU" sz="1600" dirty="0" smtClean="0"/>
              <a:t>осуществляют подготовку и содержание в готовности необходимых сил и средств для защиты населения и территорий от ЧС, а также подготовку населения в области защиты от ЧС.</a:t>
            </a:r>
          </a:p>
          <a:p>
            <a:pPr marL="0" indent="265113" algn="just">
              <a:buNone/>
            </a:pPr>
            <a:r>
              <a:rPr lang="ru-RU" sz="1600" b="1" dirty="0" smtClean="0"/>
              <a:t>2.Органы местного самоуправления </a:t>
            </a:r>
            <a:r>
              <a:rPr lang="ru-RU" sz="1600" dirty="0" smtClean="0"/>
              <a:t>самостоятельно:</a:t>
            </a:r>
          </a:p>
          <a:p>
            <a:pPr marL="0" indent="265113" algn="just">
              <a:buNone/>
            </a:pPr>
            <a:r>
              <a:rPr lang="ru-RU" sz="1600" b="1" dirty="0" smtClean="0"/>
              <a:t>а) </a:t>
            </a:r>
            <a:r>
              <a:rPr lang="ru-RU" sz="1600" dirty="0" smtClean="0"/>
              <a:t>осуществляют подготовку и содержание в готовности необходимых сил и средств для защиты населения и территорий от ЧС, а также подготовку населения в области защиты от ЧС.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1" y="1031358"/>
            <a:ext cx="2615608" cy="335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Российской Федерации от 21.12.1994 г. № 68-ФЗ</a:t>
            </a:r>
          </a:p>
          <a:p>
            <a:pPr algn="ctr"/>
            <a:r>
              <a:rPr lang="ru-RU" b="1" dirty="0" smtClean="0"/>
              <a:t>(в редакции закона от 30.12.2015 № 448-ФЗ)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«О защите населения и территорий от чрезвычайных ситуаций природного и техногенного характера»</a:t>
            </a:r>
            <a:endParaRPr lang="ru-RU" b="1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14" y="-187029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4194" y="817381"/>
            <a:ext cx="5730950" cy="3394075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530" b="1" dirty="0" smtClean="0">
                <a:solidFill>
                  <a:srgbClr val="FF0000"/>
                </a:solidFill>
              </a:rPr>
              <a:t>Статья 19. </a:t>
            </a:r>
            <a:r>
              <a:rPr lang="ru-RU" sz="1530" dirty="0" smtClean="0"/>
              <a:t>Обязанности граждан РФ в области защиты населения и территорий от ЧС</a:t>
            </a:r>
          </a:p>
          <a:p>
            <a:pPr marL="0" indent="265113" algn="just">
              <a:buNone/>
            </a:pPr>
            <a:r>
              <a:rPr lang="ru-RU" sz="1530" b="1" dirty="0" smtClean="0"/>
              <a:t>Граждане РФ обязаны:</a:t>
            </a:r>
          </a:p>
          <a:p>
            <a:pPr marL="0" indent="265113" algn="just">
              <a:buNone/>
            </a:pPr>
            <a:r>
              <a:rPr lang="ru-RU" sz="1530" dirty="0" smtClean="0"/>
              <a:t>… изучать основные способы защиты населения и территорий от ЧС, приемы оказания помощи пострадавшим, правила охраны жизни людей на водных объектах, правила пользования коллективными и индивидуальными средствами защиты, постоянно совершенствовать свои знания и практические навыки в указанной области.</a:t>
            </a:r>
          </a:p>
          <a:p>
            <a:pPr marL="0" indent="265113" algn="just">
              <a:buNone/>
            </a:pPr>
            <a:r>
              <a:rPr lang="ru-RU" sz="1530" b="1" dirty="0" smtClean="0">
                <a:solidFill>
                  <a:srgbClr val="FF0000"/>
                </a:solidFill>
              </a:rPr>
              <a:t>Статья 20.</a:t>
            </a:r>
            <a:r>
              <a:rPr lang="ru-RU" sz="1530" dirty="0" smtClean="0"/>
              <a:t> Подготовка населения в области защиты от ЧС</a:t>
            </a:r>
          </a:p>
          <a:p>
            <a:pPr marL="0" indent="265113" algn="just">
              <a:buNone/>
            </a:pPr>
            <a:r>
              <a:rPr lang="ru-RU" sz="1530" b="1" dirty="0" smtClean="0"/>
              <a:t>Подготовка населения к действиям в ЧС </a:t>
            </a:r>
            <a:r>
              <a:rPr lang="ru-RU" sz="1530" dirty="0" smtClean="0"/>
              <a:t>осуществляется в организациях, в т.ч. в организациях, осуществляющих образовательную деятельность, по месту жительства, а также с использованием специализированных технических средств оповещения и информирования населения в местах массового пребывания людей.</a:t>
            </a:r>
            <a:endParaRPr lang="ru-RU" sz="153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1" y="1031358"/>
            <a:ext cx="2615608" cy="335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Российской Федерации от 21.12.1994 г. № 68-ФЗ</a:t>
            </a:r>
          </a:p>
          <a:p>
            <a:pPr algn="ctr"/>
            <a:r>
              <a:rPr lang="ru-RU" b="1" dirty="0" smtClean="0"/>
              <a:t>(в редакции закона от 30.12.2015 № 448-ФЗ)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«О защите населения и территорий от чрезвычайных ситуаций природного и техногенного характера»</a:t>
            </a:r>
            <a:endParaRPr lang="ru-RU" b="1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9701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28" y="-176397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182" y="625995"/>
            <a:ext cx="8697433" cy="4264981"/>
          </a:xfrm>
        </p:spPr>
        <p:txBody>
          <a:bodyPr/>
          <a:lstStyle/>
          <a:p>
            <a:pPr marL="0" indent="265113" algn="just">
              <a:buNone/>
              <a:tabLst>
                <a:tab pos="361950" algn="l"/>
              </a:tabLst>
            </a:pPr>
            <a:endParaRPr lang="ru-RU" sz="1550" b="1" dirty="0" smtClean="0"/>
          </a:p>
          <a:p>
            <a:pPr marL="0" indent="265113" algn="just">
              <a:buNone/>
              <a:tabLst>
                <a:tab pos="361950" algn="l"/>
              </a:tabLst>
            </a:pPr>
            <a:r>
              <a:rPr lang="ru-RU" sz="1600" b="1" dirty="0" smtClean="0"/>
              <a:t>Основными мероприятиями по ГО, осуществляемыми в целях решения задачи, связанной с подготовкой населения в области ГО</a:t>
            </a:r>
            <a:r>
              <a:rPr lang="ru-RU" sz="1600" dirty="0" smtClean="0"/>
              <a:t>, являются:</a:t>
            </a:r>
          </a:p>
          <a:p>
            <a:pPr marL="0" indent="265113" algn="just">
              <a:buNone/>
              <a:tabLst>
                <a:tab pos="361950" algn="l"/>
              </a:tabLst>
            </a:pPr>
            <a:endParaRPr lang="ru-RU" sz="1600" dirty="0" smtClean="0"/>
          </a:p>
          <a:p>
            <a:pPr marL="0" indent="265113" algn="just">
              <a:buFont typeface="+mj-lt"/>
              <a:buAutoNum type="arabicPeriod"/>
              <a:tabLst>
                <a:tab pos="361950" algn="l"/>
              </a:tabLst>
            </a:pPr>
            <a:r>
              <a:rPr lang="ru-RU" sz="1600" b="1" dirty="0" smtClean="0"/>
              <a:t>развитие нормативно-методического обеспечения функционирования единой системы подготовки населения</a:t>
            </a:r>
            <a:r>
              <a:rPr lang="ru-RU" sz="1600" dirty="0" smtClean="0"/>
              <a:t> в области ГО и защиты от ЧС природного и техногенного характера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 indent="265113" algn="just">
              <a:buFont typeface="+mj-lt"/>
              <a:buAutoNum type="arabicPeriod"/>
              <a:tabLst>
                <a:tab pos="361950" algn="l"/>
              </a:tabLst>
            </a:pPr>
            <a:r>
              <a:rPr lang="ru-RU" sz="1600" b="1" dirty="0" smtClean="0"/>
              <a:t>планирование и осуществление обучения </a:t>
            </a:r>
            <a:r>
              <a:rPr lang="ru-RU" sz="1600" dirty="0" smtClean="0"/>
              <a:t>населения в области ГО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 indent="265113" algn="just">
              <a:buFont typeface="+mj-lt"/>
              <a:buAutoNum type="arabicPeriod"/>
              <a:tabLst>
                <a:tab pos="361950" algn="l"/>
              </a:tabLst>
            </a:pPr>
            <a:r>
              <a:rPr lang="ru-RU" sz="1600" b="1" dirty="0" smtClean="0"/>
              <a:t>создание, оснащение и всестороннее обеспечение учебно-методических центров </a:t>
            </a:r>
            <a:r>
              <a:rPr lang="ru-RU" sz="1600" dirty="0" smtClean="0"/>
              <a:t>по ГО и защите от ЧС в субъектах РФ, </a:t>
            </a:r>
            <a:r>
              <a:rPr lang="ru-RU" sz="1600" b="1" dirty="0" smtClean="0"/>
              <a:t>других организаций дополнительного профессионального образования </a:t>
            </a:r>
            <a:r>
              <a:rPr lang="ru-RU" sz="1600" dirty="0" smtClean="0"/>
              <a:t>должностных лиц и работников ГО, а также курсов ГО муниципальных образований и учебно-консультационных пунктов по ГО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 indent="265113" algn="just">
              <a:buFont typeface="+mj-lt"/>
              <a:buAutoNum type="arabicPeriod"/>
              <a:tabLst>
                <a:tab pos="361950" algn="l"/>
              </a:tabLst>
            </a:pPr>
            <a:r>
              <a:rPr lang="ru-RU" sz="1600" b="1" dirty="0" smtClean="0"/>
              <a:t>создание и поддержание</a:t>
            </a:r>
            <a:r>
              <a:rPr lang="ru-RU" sz="1600" dirty="0" smtClean="0"/>
              <a:t> в рабочем состоянии</a:t>
            </a:r>
            <a:r>
              <a:rPr lang="ru-RU" sz="1600" b="1" dirty="0" smtClean="0"/>
              <a:t> учебной материально-технической базы</a:t>
            </a:r>
            <a:r>
              <a:rPr lang="ru-RU" sz="1600" dirty="0" smtClean="0"/>
              <a:t> для подготовки работников организаций в области ГО</a:t>
            </a:r>
            <a:r>
              <a:rPr lang="en-US" sz="1600" dirty="0" smtClean="0"/>
              <a:t>;</a:t>
            </a:r>
          </a:p>
          <a:p>
            <a:pPr marL="0" indent="265113" algn="just">
              <a:buFont typeface="+mj-lt"/>
              <a:buAutoNum type="arabicPeriod"/>
              <a:tabLst>
                <a:tab pos="361950" algn="l"/>
              </a:tabLst>
            </a:pPr>
            <a:r>
              <a:rPr lang="ru-RU" sz="1600" b="1" dirty="0" smtClean="0"/>
              <a:t>пропаганда знаний </a:t>
            </a:r>
            <a:r>
              <a:rPr lang="ru-RU" sz="1600" dirty="0" smtClean="0"/>
              <a:t>в области ГО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28" y="-144500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651" y="914400"/>
            <a:ext cx="4231757" cy="1988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Постановление Правительства РФ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 02.11.2000 г. № 841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«Об утверждении Положения об организации обучения населения в области ГО»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0224" y="925033"/>
            <a:ext cx="4274288" cy="1964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Постановление Правительства РФ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 18.09.2020 г. № 1485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«Об утверждении Положения о подготовке граждан РФ, иностранных граждан и лиц без гражданства в области защиты от ЧС природного и техногенного характера»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019" y="2998381"/>
            <a:ext cx="4253023" cy="2009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Определяет: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основные задачи обучения населения по ГО</a:t>
            </a:r>
            <a:r>
              <a:rPr lang="en-US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соответствующие функции ФОИВ и ОИВ субъектов РФ, органов МСУ и организаций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виды обучения.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0224" y="2998382"/>
            <a:ext cx="4274288" cy="19989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Определяет: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группы населения, проходящие обязательную подготовку в области защиты от ЧС</a:t>
            </a:r>
            <a:r>
              <a:rPr lang="en-US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основные задачи подготовки защите от ЧС</a:t>
            </a:r>
            <a:r>
              <a:rPr lang="en-US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основные формы обучения населения действиям в ЧС</a:t>
            </a:r>
            <a:r>
              <a:rPr lang="ru-RU" dirty="0"/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86378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3605"/>
            <a:ext cx="8229600" cy="85725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</a:t>
            </a:r>
            <a:r>
              <a:rPr lang="ru-RU" sz="2000" b="1" dirty="0" smtClean="0">
                <a:solidFill>
                  <a:schemeClr val="bg1"/>
                </a:solidFill>
              </a:rPr>
              <a:t>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590" y="2653419"/>
            <a:ext cx="8899451" cy="22056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550" b="1" dirty="0" smtClean="0"/>
              <a:t>…</a:t>
            </a:r>
            <a:endParaRPr lang="ru-RU" sz="1550" b="1" dirty="0"/>
          </a:p>
          <a:p>
            <a:pPr marL="0" indent="0" algn="just">
              <a:buNone/>
            </a:pPr>
            <a:r>
              <a:rPr lang="ru-RU" sz="1550" b="1" dirty="0">
                <a:solidFill>
                  <a:srgbClr val="FF0000"/>
                </a:solidFill>
              </a:rPr>
              <a:t>3. ПП РФ от 4 сентября 2003 г. № 547 «О подготовке населения в области </a:t>
            </a:r>
            <a:r>
              <a:rPr lang="ru-RU" sz="1550" b="1" dirty="0" smtClean="0">
                <a:solidFill>
                  <a:srgbClr val="FF0000"/>
                </a:solidFill>
              </a:rPr>
              <a:t>защиты от </a:t>
            </a:r>
            <a:r>
              <a:rPr lang="ru-RU" sz="1550" b="1" dirty="0">
                <a:solidFill>
                  <a:srgbClr val="FF0000"/>
                </a:solidFill>
              </a:rPr>
              <a:t>ЧС».</a:t>
            </a:r>
          </a:p>
          <a:p>
            <a:pPr marL="0" indent="0" algn="just">
              <a:buNone/>
            </a:pPr>
            <a:r>
              <a:rPr lang="ru-RU" sz="1550" b="1" dirty="0"/>
              <a:t>4. Приказ МЧС России от 24 апреля 2013 г. № 284 «Об утверждении Инструкции по подготовке и проведению учений и тренировок по ГО, ЗЧС, ОПБ и безопасности людей на водных объектах».</a:t>
            </a:r>
          </a:p>
          <a:p>
            <a:pPr marL="0" indent="0" algn="just">
              <a:buNone/>
            </a:pPr>
            <a:r>
              <a:rPr lang="ru-RU" sz="1550" b="1" dirty="0" smtClean="0"/>
              <a:t>…</a:t>
            </a:r>
          </a:p>
          <a:p>
            <a:pPr marL="0" indent="0" algn="ctr">
              <a:buNone/>
            </a:pPr>
            <a:r>
              <a:rPr lang="ru-RU" sz="1550" b="1" dirty="0" smtClean="0"/>
              <a:t>▼ Изменения в Положение о подготовке населения …▼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7079" y="1519229"/>
            <a:ext cx="8559209" cy="1085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Постановление Правительства РФ от 11.07.2020 г. № 1034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 признании утративших силу нормативных актов и отдельных положений нормативных актов РФ …»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148" y="829619"/>
            <a:ext cx="5400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2577">
              <a:spcBef>
                <a:spcPct val="20000"/>
              </a:spcBef>
            </a:pPr>
            <a:r>
              <a:rPr lang="ru-RU" sz="2400" b="1" kern="0" dirty="0" smtClean="0">
                <a:latin typeface="Arial"/>
              </a:rPr>
              <a:t>с 1 января 2021 года </a:t>
            </a:r>
            <a:endParaRPr lang="ru-RU" sz="1400" b="1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6504"/>
            <a:ext cx="8229600" cy="85725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</a:t>
            </a:r>
            <a:r>
              <a:rPr lang="ru-RU" sz="2000" b="1" dirty="0" smtClean="0">
                <a:solidFill>
                  <a:schemeClr val="bg1"/>
                </a:solidFill>
              </a:rPr>
              <a:t>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968" y="720746"/>
            <a:ext cx="8771860" cy="4422754"/>
          </a:xfrm>
        </p:spPr>
        <p:txBody>
          <a:bodyPr/>
          <a:lstStyle/>
          <a:p>
            <a:pPr marL="26988" indent="0" algn="just">
              <a:buNone/>
            </a:pPr>
            <a:r>
              <a:rPr lang="ru-RU" sz="1400" b="1" dirty="0" smtClean="0"/>
              <a:t>Подготовку </a:t>
            </a:r>
            <a:r>
              <a:rPr lang="ru-RU" sz="1400" b="1" dirty="0" smtClean="0"/>
              <a:t>в области защиты от ЧС проходят:</a:t>
            </a:r>
          </a:p>
          <a:p>
            <a:pPr marL="369888" indent="-342900" algn="just">
              <a:buNone/>
            </a:pPr>
            <a:r>
              <a:rPr lang="ru-RU" sz="1400" b="1" dirty="0" smtClean="0"/>
              <a:t>1. </a:t>
            </a:r>
            <a:r>
              <a:rPr lang="ru-RU" sz="1400" strike="sngStrike" dirty="0" smtClean="0"/>
              <a:t>лица, занятые в сфере производства и обслуживания, … (работающее население)</a:t>
            </a:r>
          </a:p>
          <a:p>
            <a:pPr marL="26988" indent="0" algn="just">
              <a:buNone/>
            </a:pPr>
            <a:r>
              <a:rPr lang="ru-RU" sz="1400" b="1" dirty="0" smtClean="0"/>
              <a:t>физические лица, состоящие в трудовых отношениях с работодателем</a:t>
            </a:r>
            <a:r>
              <a:rPr lang="en-US" sz="1400" b="1" dirty="0" smtClean="0"/>
              <a:t>;</a:t>
            </a:r>
            <a:endParaRPr lang="ru-RU" sz="1400" b="1" dirty="0" smtClean="0"/>
          </a:p>
          <a:p>
            <a:pPr marL="369888" indent="-342900" algn="just">
              <a:buNone/>
            </a:pPr>
            <a:r>
              <a:rPr lang="ru-RU" sz="1400" b="1" strike="sngStrike" dirty="0" smtClean="0"/>
              <a:t>2. </a:t>
            </a:r>
            <a:r>
              <a:rPr lang="ru-RU" sz="1400" strike="sngStrike" dirty="0" smtClean="0"/>
              <a:t>лица, не занятые в сфере производства и обслуживания (неработающее население) </a:t>
            </a:r>
          </a:p>
          <a:p>
            <a:pPr marL="26988" indent="0" algn="just">
              <a:buNone/>
            </a:pPr>
            <a:r>
              <a:rPr lang="ru-RU" sz="1400" b="1" dirty="0" smtClean="0"/>
              <a:t>физические лица, не состоящие в трудовых отношениях с работодателем </a:t>
            </a:r>
            <a:r>
              <a:rPr lang="en-US" sz="1400" b="1" dirty="0" smtClean="0"/>
              <a:t>;</a:t>
            </a:r>
            <a:endParaRPr lang="ru-RU" sz="1400" b="1" dirty="0" smtClean="0"/>
          </a:p>
          <a:p>
            <a:pPr marL="26988" indent="0" algn="just">
              <a:buNone/>
            </a:pPr>
            <a:r>
              <a:rPr lang="ru-RU" sz="1400" b="1" dirty="0" smtClean="0"/>
              <a:t>3. </a:t>
            </a:r>
            <a:r>
              <a:rPr lang="ru-RU" sz="1400" strike="sngStrike" dirty="0" smtClean="0"/>
              <a:t>лица, обучающиеся в организациях, осуществляющих образовательную деятельность по основным общеобразовательным программам … (обучающиеся)</a:t>
            </a:r>
            <a:r>
              <a:rPr lang="en-US" sz="1400" strike="sngStrike" dirty="0"/>
              <a:t> </a:t>
            </a:r>
            <a:r>
              <a:rPr lang="ru-RU" sz="1400" b="1" dirty="0" smtClean="0"/>
              <a:t>физ. лица, осваивающие основные общеобразовательные программы, образовательные программы среднего проф. образования и образовательные программы высшего образования</a:t>
            </a:r>
            <a:r>
              <a:rPr lang="en-US" sz="1400" b="1" dirty="0" smtClean="0"/>
              <a:t>;</a:t>
            </a:r>
          </a:p>
          <a:p>
            <a:pPr marL="26988" indent="0" algn="just">
              <a:buNone/>
            </a:pPr>
            <a:r>
              <a:rPr lang="ru-RU" sz="1400" b="1" dirty="0" smtClean="0"/>
              <a:t>4.руководители органов государственной власти, органов местного самоуправления и организаций</a:t>
            </a:r>
            <a:r>
              <a:rPr lang="en-US" sz="1400" b="1" dirty="0" smtClean="0"/>
              <a:t>;</a:t>
            </a:r>
            <a:endParaRPr lang="ru-RU" sz="1400" b="1" dirty="0" smtClean="0"/>
          </a:p>
          <a:p>
            <a:pPr marL="26988" indent="0" algn="just">
              <a:buNone/>
            </a:pPr>
            <a:r>
              <a:rPr lang="ru-RU" sz="1400" b="1" strike="sngStrike" dirty="0" smtClean="0"/>
              <a:t>5.</a:t>
            </a:r>
            <a:r>
              <a:rPr lang="ru-RU" sz="1400" strike="sngStrike" dirty="0" smtClean="0"/>
              <a:t>работники ФОИВ, гос. корпораций, ОИВ субъектов РФ, органов местного самоуправления и организаций, специально уполномоченные … </a:t>
            </a:r>
            <a:r>
              <a:rPr lang="ru-RU" sz="1400" b="1" dirty="0" smtClean="0"/>
              <a:t>работники органов гос. власти, органов местного самоуправления и организаций, в полномочия которых входит решение вопросов по защите населения и территорий от ЧС (уполномоченные работники)</a:t>
            </a:r>
            <a:r>
              <a:rPr lang="en-US" sz="1400" b="1" dirty="0" smtClean="0"/>
              <a:t>;</a:t>
            </a:r>
          </a:p>
          <a:p>
            <a:pPr marL="26988" indent="0" algn="just">
              <a:buNone/>
            </a:pPr>
            <a:r>
              <a:rPr lang="ru-RU" sz="1400" b="1" dirty="0" smtClean="0"/>
              <a:t>6.Председатели КЧС и обеспечению ПБ ФОИВ, гос. корпораций, субъектов РФ, муниципальных образований и организаций, в полномочия которых входит решение вопросов по защите населения и территорий от чрезвычайных ситуаций, в т. ч. по обеспечению безопасности людей на водных объектах (председатели комиссий).</a:t>
            </a:r>
          </a:p>
          <a:p>
            <a:pPr marL="26988" indent="0" algn="just">
              <a:buNone/>
            </a:pPr>
            <a:endParaRPr lang="ru-RU" sz="1200" dirty="0" smtClean="0"/>
          </a:p>
          <a:p>
            <a:pPr marL="369888" indent="-342900" algn="just">
              <a:buFont typeface="+mj-lt"/>
              <a:buAutoNum type="alphaLcParenR"/>
            </a:pPr>
            <a:endParaRPr lang="ru-RU" sz="12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91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7662"/>
            <a:ext cx="91440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Нормативные </a:t>
            </a:r>
            <a:r>
              <a:rPr lang="ru-RU" sz="2000" b="1" dirty="0">
                <a:solidFill>
                  <a:schemeClr val="bg1"/>
                </a:solidFill>
              </a:rPr>
              <a:t>правовые акты и основные задачи по подготовке населения РФ в области ГО и </a:t>
            </a:r>
            <a:r>
              <a:rPr lang="ru-RU" sz="2000" b="1" dirty="0" smtClean="0">
                <a:solidFill>
                  <a:schemeClr val="bg1"/>
                </a:solidFill>
              </a:rPr>
              <a:t>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650" y="763274"/>
            <a:ext cx="8782494" cy="4202129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450" b="1" dirty="0" smtClean="0"/>
              <a:t>Основными </a:t>
            </a:r>
            <a:r>
              <a:rPr lang="ru-RU" sz="1450" b="1" dirty="0" smtClean="0"/>
              <a:t>задачами при подготовке населения в области ЗНТЧС являются:</a:t>
            </a:r>
          </a:p>
          <a:p>
            <a:pPr marL="0" indent="265113" algn="just">
              <a:buNone/>
            </a:pPr>
            <a:r>
              <a:rPr lang="ru-RU" sz="1450" b="1" dirty="0" smtClean="0"/>
              <a:t>1.обучение населения правилам поведения, основным способам защиты и действиям в ЧС, приемам оказания первой помощи пострадавшим, правилам пользования </a:t>
            </a:r>
            <a:r>
              <a:rPr lang="ru-RU" sz="1450" strike="sngStrike" dirty="0" smtClean="0"/>
              <a:t>средствами индивидуальной и коллективной защиты </a:t>
            </a:r>
            <a:r>
              <a:rPr lang="ru-RU" sz="1450" b="1" dirty="0" smtClean="0"/>
              <a:t>коллективными и индивидуальными средствами защиты</a:t>
            </a:r>
            <a:r>
              <a:rPr lang="en-US" sz="1450" b="1" dirty="0" smtClean="0"/>
              <a:t>;</a:t>
            </a:r>
          </a:p>
          <a:p>
            <a:pPr marL="0" indent="265113" algn="just">
              <a:buNone/>
            </a:pPr>
            <a:r>
              <a:rPr lang="ru-RU" sz="1450" b="1" dirty="0" smtClean="0"/>
              <a:t>2.совершенствование знаний, умений и навыков населения в области защиты от ЧС в ходе проведения учений и тренировок по защите от ЧС (учения и тренировки)</a:t>
            </a:r>
            <a:r>
              <a:rPr lang="en-US" sz="1450" b="1" dirty="0" smtClean="0"/>
              <a:t>;</a:t>
            </a:r>
            <a:endParaRPr lang="ru-RU" sz="1450" b="1" dirty="0" smtClean="0"/>
          </a:p>
          <a:p>
            <a:pPr marL="0" indent="265113" algn="just">
              <a:buNone/>
            </a:pPr>
            <a:r>
              <a:rPr lang="ru-RU" sz="1450" b="1" dirty="0" smtClean="0"/>
              <a:t>3.выработка у руководителей органов государственной власти, органов местного самоуправления и организаций навыков управления силами и средствами, </a:t>
            </a:r>
            <a:r>
              <a:rPr lang="ru-RU" sz="1450" strike="sngStrike" dirty="0" smtClean="0"/>
              <a:t>входящими в состав </a:t>
            </a:r>
            <a:r>
              <a:rPr lang="ru-RU" sz="1450" b="1" dirty="0" smtClean="0"/>
              <a:t>единой </a:t>
            </a:r>
            <a:r>
              <a:rPr lang="ru-RU" sz="1450" b="1" dirty="0"/>
              <a:t>г</a:t>
            </a:r>
            <a:r>
              <a:rPr lang="ru-RU" sz="1450" b="1" dirty="0" smtClean="0"/>
              <a:t>осударственной системы предупреждения и ликвидации ЧС</a:t>
            </a:r>
            <a:r>
              <a:rPr lang="en-US" sz="1450" b="1" dirty="0" smtClean="0"/>
              <a:t>;</a:t>
            </a:r>
            <a:endParaRPr lang="ru-RU" sz="1450" b="1" dirty="0" smtClean="0"/>
          </a:p>
          <a:p>
            <a:pPr marL="0" indent="265113" algn="just">
              <a:buNone/>
            </a:pPr>
            <a:r>
              <a:rPr lang="ru-RU" sz="1450" b="1" dirty="0" smtClean="0"/>
              <a:t>4.совершенствование практических навыков руководителей органов государственной власти, органов местного самоуправления и организаций, </a:t>
            </a:r>
            <a:r>
              <a:rPr lang="ru-RU" sz="1450" strike="sngStrike" dirty="0" smtClean="0"/>
              <a:t>а также</a:t>
            </a:r>
            <a:r>
              <a:rPr lang="ru-RU" sz="1450" b="1" dirty="0" smtClean="0"/>
              <a:t> председателей комиссий в организации и проведения мероприятий по предупреждению и ликвидации чрезвычайных ситуаций </a:t>
            </a:r>
            <a:r>
              <a:rPr lang="ru-RU" sz="1450" strike="sngStrike" dirty="0" smtClean="0"/>
              <a:t>и ликвидации их последствий</a:t>
            </a:r>
            <a:r>
              <a:rPr lang="en-US" sz="1450" b="1" dirty="0" smtClean="0"/>
              <a:t>;</a:t>
            </a:r>
            <a:r>
              <a:rPr lang="ru-RU" sz="1450" b="1" dirty="0" smtClean="0"/>
              <a:t> </a:t>
            </a:r>
          </a:p>
          <a:p>
            <a:pPr marL="0" indent="265113" algn="just">
              <a:buNone/>
            </a:pPr>
            <a:r>
              <a:rPr lang="ru-RU" sz="1450" b="1" dirty="0" smtClean="0"/>
              <a:t>5.практическое усвоение уполномоченными работниками в ходе учений и тренировок порядка действий при различных режимах функционирования органов управления и сил единой государственной системы предупреждения и ликвидации ЧС, а также при проведении аварийно-спасательных и других неотложных работ. </a:t>
            </a:r>
            <a:endParaRPr lang="ru-RU" sz="1450" b="1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6504"/>
            <a:ext cx="8229600" cy="85725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</a:t>
            </a:r>
            <a:r>
              <a:rPr lang="ru-RU" sz="2000" b="1" dirty="0" smtClean="0">
                <a:solidFill>
                  <a:schemeClr val="bg1"/>
                </a:solidFill>
              </a:rPr>
              <a:t>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20" y="774852"/>
            <a:ext cx="8803759" cy="4506872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500" b="1" dirty="0" smtClean="0"/>
              <a:t>Подготовка </a:t>
            </a:r>
            <a:r>
              <a:rPr lang="ru-RU" sz="1500" b="1" dirty="0" smtClean="0"/>
              <a:t>населения в области защиты от ЧС предусматривает:</a:t>
            </a:r>
          </a:p>
          <a:p>
            <a:pPr marL="0" indent="265113" algn="just">
              <a:buNone/>
            </a:pPr>
            <a:r>
              <a:rPr lang="ru-RU" sz="1500" b="1" dirty="0" smtClean="0"/>
              <a:t>1. для</a:t>
            </a:r>
            <a:r>
              <a:rPr lang="ru-RU" sz="1500" dirty="0" smtClean="0"/>
              <a:t> </a:t>
            </a:r>
            <a:r>
              <a:rPr lang="ru-RU" sz="1500" strike="sngStrike" dirty="0" smtClean="0"/>
              <a:t>работающего населения</a:t>
            </a:r>
            <a:r>
              <a:rPr lang="ru-RU" sz="1500" dirty="0" smtClean="0"/>
              <a:t> </a:t>
            </a:r>
            <a:r>
              <a:rPr lang="ru-RU" sz="1500" b="1" dirty="0" smtClean="0"/>
              <a:t>физ. лиц, состоящих в трудовых отношениях … </a:t>
            </a:r>
            <a:r>
              <a:rPr lang="ru-RU" sz="1500" b="1" strike="sngStrike" dirty="0" smtClean="0"/>
              <a:t>- </a:t>
            </a:r>
            <a:r>
              <a:rPr lang="ru-RU" sz="1500" strike="sngStrike" dirty="0" smtClean="0"/>
              <a:t>проведение занятий по месту работы согласно рекомендуемым программам и самостоятельное изучение порядка действий в чрезвычайных ситуациях с последующим закреплением полученных знаний и навыков на учениях и тренировках</a:t>
            </a:r>
            <a:r>
              <a:rPr lang="ru-RU" sz="1500" dirty="0" smtClean="0"/>
              <a:t> </a:t>
            </a:r>
            <a:r>
              <a:rPr lang="ru-RU" sz="1500" b="1" dirty="0" smtClean="0"/>
              <a:t>инструктаж по действиям в ЧС не реже 1 раза в год и при приеме на работу в течение 1-го месяца работы, самостоятельное изучение порядка действий в ЧС, участие в учениях и тренировках</a:t>
            </a:r>
            <a:r>
              <a:rPr lang="en-US" sz="1500" b="1" dirty="0" smtClean="0"/>
              <a:t>;</a:t>
            </a:r>
          </a:p>
          <a:p>
            <a:pPr marL="0" indent="265113" algn="just">
              <a:buNone/>
            </a:pPr>
            <a:r>
              <a:rPr lang="ru-RU" sz="1500" b="1" dirty="0" smtClean="0"/>
              <a:t>2. для</a:t>
            </a:r>
            <a:r>
              <a:rPr lang="ru-RU" sz="1500" dirty="0" smtClean="0"/>
              <a:t> </a:t>
            </a:r>
            <a:r>
              <a:rPr lang="ru-RU" sz="1500" strike="sngStrike" dirty="0" smtClean="0"/>
              <a:t>неработающего населения </a:t>
            </a:r>
            <a:r>
              <a:rPr lang="ru-RU" sz="1500" b="1" dirty="0" smtClean="0"/>
              <a:t>физ. лиц, не состоящих в трудовых отношениях … - проведение бесед, лекций, просмотр учебных фильмов, привлечение на учения и тренировки по месту жительства, а также самостоятельное изучение пособий, памяток, листовок и буклетов, прослушивание радиопередач и просмотр телепрограмм по вопросам защиты от ЧС</a:t>
            </a:r>
            <a:r>
              <a:rPr lang="en-US" sz="1500" b="1" dirty="0" smtClean="0"/>
              <a:t>;</a:t>
            </a:r>
            <a:endParaRPr lang="ru-RU" sz="1500" b="1" dirty="0" smtClean="0"/>
          </a:p>
          <a:p>
            <a:pPr marL="0" indent="265113" algn="just">
              <a:buNone/>
            </a:pPr>
            <a:r>
              <a:rPr lang="ru-RU" sz="1500" b="1" dirty="0" smtClean="0"/>
              <a:t>3. для</a:t>
            </a:r>
            <a:r>
              <a:rPr lang="ru-RU" sz="1500" dirty="0" smtClean="0"/>
              <a:t> </a:t>
            </a:r>
            <a:r>
              <a:rPr lang="ru-RU" sz="1500" strike="sngStrike" dirty="0" smtClean="0"/>
              <a:t>обучающихся</a:t>
            </a:r>
            <a:r>
              <a:rPr lang="ru-RU" sz="1500" dirty="0" smtClean="0"/>
              <a:t> </a:t>
            </a:r>
            <a:r>
              <a:rPr lang="ru-RU" sz="1500" b="1" dirty="0" smtClean="0"/>
              <a:t>физ. лиц, осваивающих общеобразовательные программы … - проведение занятий в учебное время по соотв. программам предмета «ОБЖ» и учебной дисциплины «БЖД»</a:t>
            </a:r>
            <a:r>
              <a:rPr lang="en-US" sz="1500" b="1" dirty="0" smtClean="0"/>
              <a:t>;</a:t>
            </a:r>
            <a:endParaRPr lang="ru-RU" sz="1500" b="1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9701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504"/>
            <a:ext cx="9144000" cy="85725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</a:t>
            </a:r>
            <a:r>
              <a:rPr lang="ru-RU" sz="2000" b="1" dirty="0" smtClean="0">
                <a:solidFill>
                  <a:schemeClr val="bg1"/>
                </a:solidFill>
              </a:rPr>
              <a:t>ЗЧС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490" y="765544"/>
            <a:ext cx="8814390" cy="3394075"/>
          </a:xfrm>
        </p:spPr>
        <p:txBody>
          <a:bodyPr/>
          <a:lstStyle/>
          <a:p>
            <a:pPr marL="0" lvl="0" indent="265113" algn="just">
              <a:buNone/>
            </a:pPr>
            <a:r>
              <a:rPr lang="ru-RU" sz="1500" b="1" dirty="0" smtClean="0">
                <a:solidFill>
                  <a:srgbClr val="000000"/>
                </a:solidFill>
              </a:rPr>
              <a:t>Подготовка </a:t>
            </a:r>
            <a:r>
              <a:rPr lang="ru-RU" sz="1500" b="1" dirty="0">
                <a:solidFill>
                  <a:srgbClr val="000000"/>
                </a:solidFill>
              </a:rPr>
              <a:t>населения в области защиты от ЧС предусматривает:</a:t>
            </a:r>
          </a:p>
          <a:p>
            <a:pPr marL="0" indent="0" algn="just">
              <a:buNone/>
            </a:pPr>
            <a:r>
              <a:rPr lang="ru-RU" sz="1500" b="1" dirty="0" smtClean="0"/>
              <a:t>4. для руководителей органов гос. власти </a:t>
            </a:r>
            <a:r>
              <a:rPr lang="ru-RU" sz="1500" dirty="0" smtClean="0"/>
              <a:t>– </a:t>
            </a:r>
            <a:r>
              <a:rPr lang="ru-RU" sz="1500" strike="sngStrike" dirty="0" smtClean="0"/>
              <a:t>получение ДПО по программам повышения квалификации в ФГБОУ ВПО «</a:t>
            </a:r>
            <a:r>
              <a:rPr lang="ru-RU" sz="1500" strike="sngStrike" dirty="0" err="1" smtClean="0"/>
              <a:t>РАНХиГС</a:t>
            </a:r>
            <a:r>
              <a:rPr lang="ru-RU" sz="1500" strike="sngStrike" dirty="0"/>
              <a:t> </a:t>
            </a:r>
            <a:r>
              <a:rPr lang="ru-RU" sz="1500" strike="sngStrike" dirty="0" smtClean="0"/>
              <a:t>при Президенте РФ», проведение самостоятельной работы с нормативными документами по вопросам организации и осуществления мероприятий по защите от ЧС, участие в ежегодных сборах, учениях и тренировках, проводимых по планам Правительства РФ, ФОИВ и ОИВ субъектов РФ </a:t>
            </a:r>
            <a:r>
              <a:rPr lang="ru-RU" sz="1500" b="1" dirty="0" smtClean="0"/>
              <a:t>самостоятельное изучение нормативных документов по вопросам организации и осуществления мероприятий по защите от ЧС, участие в ежегодных тематических сборах, учениях и тренировках</a:t>
            </a:r>
            <a:r>
              <a:rPr lang="en-US" sz="1500" b="1" dirty="0" smtClean="0"/>
              <a:t>; </a:t>
            </a:r>
          </a:p>
          <a:p>
            <a:pPr marL="0" indent="0" algn="just">
              <a:buNone/>
            </a:pPr>
            <a:r>
              <a:rPr lang="ru-RU" sz="1500" b="1" dirty="0" smtClean="0"/>
              <a:t>5. для руководителей органов местного самоуправления и организаций, в полномочия которых входит решение вопросов по защите населения и территорий от ЧС, уполномоченных работников и председателей комиссий, </a:t>
            </a:r>
            <a:r>
              <a:rPr lang="ru-RU" sz="1500" strike="sngStrike" dirty="0" smtClean="0"/>
              <a:t>руководителей органов местного самоуправления и организаций, а также уполномоченных работников</a:t>
            </a:r>
            <a:r>
              <a:rPr lang="ru-RU" sz="1500" dirty="0" smtClean="0"/>
              <a:t> – получение </a:t>
            </a:r>
            <a:r>
              <a:rPr lang="ru-RU" sz="1500" b="1" dirty="0" smtClean="0"/>
              <a:t>проведение занятий по соответствующим программам </a:t>
            </a:r>
            <a:r>
              <a:rPr lang="ru-RU" sz="1500" dirty="0" smtClean="0"/>
              <a:t>ДПО </a:t>
            </a:r>
            <a:r>
              <a:rPr lang="ru-RU" sz="1500" strike="sngStrike" dirty="0" smtClean="0"/>
              <a:t>или курсового обучения </a:t>
            </a:r>
            <a:r>
              <a:rPr lang="ru-RU" sz="1500" b="1" dirty="0" smtClean="0"/>
              <a:t>в области защиты от ЧС не реже одного раза в 5  лет, </a:t>
            </a:r>
            <a:r>
              <a:rPr lang="ru-RU" sz="1500" strike="sngStrike" dirty="0" smtClean="0"/>
              <a:t>проведение самостоятельной работы</a:t>
            </a:r>
            <a:r>
              <a:rPr lang="ru-RU" sz="1500" dirty="0" smtClean="0"/>
              <a:t>, </a:t>
            </a:r>
            <a:r>
              <a:rPr lang="ru-RU" sz="1500" b="1" dirty="0" smtClean="0"/>
              <a:t>самостоятельное изучение нормативных документов по вопросам организации и осуществления мероприятий по защите от ЧС,</a:t>
            </a:r>
            <a:r>
              <a:rPr lang="ru-RU" sz="1500" dirty="0" smtClean="0"/>
              <a:t> </a:t>
            </a:r>
            <a:r>
              <a:rPr lang="ru-RU" sz="1500" strike="sngStrike" dirty="0" smtClean="0"/>
              <a:t>а также участие  </a:t>
            </a:r>
            <a:r>
              <a:rPr lang="ru-RU" sz="1500" b="1" dirty="0" err="1" smtClean="0"/>
              <a:t>участие</a:t>
            </a:r>
            <a:r>
              <a:rPr lang="ru-RU" sz="1500" b="1" dirty="0" smtClean="0"/>
              <a:t> в ежегодных  тематических сборах, учениях и тренировках.</a:t>
            </a:r>
            <a:endParaRPr lang="ru-RU" sz="1500" b="1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9701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61" y="-187030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856" y="806749"/>
            <a:ext cx="8856921" cy="3394075"/>
          </a:xfrm>
        </p:spPr>
        <p:txBody>
          <a:bodyPr/>
          <a:lstStyle/>
          <a:p>
            <a:pPr marL="0" indent="180975" algn="just">
              <a:buNone/>
              <a:tabLst>
                <a:tab pos="180975" algn="l"/>
              </a:tabLst>
            </a:pPr>
            <a:r>
              <a:rPr lang="ru-RU" sz="1500" b="1" dirty="0" smtClean="0"/>
              <a:t>ДПО </a:t>
            </a:r>
            <a:r>
              <a:rPr lang="ru-RU" sz="1500" b="1" dirty="0" smtClean="0"/>
              <a:t>по программам повышения квалификации или курсовое обучение в области защиты от ЧС проходят:</a:t>
            </a:r>
          </a:p>
          <a:p>
            <a:pPr marL="0" indent="180975" algn="just">
              <a:buFont typeface="+mj-lt"/>
              <a:buAutoNum type="arabicPeriod"/>
              <a:tabLst>
                <a:tab pos="180975" algn="l"/>
              </a:tabLst>
            </a:pPr>
            <a:r>
              <a:rPr lang="ru-RU" sz="1500" dirty="0" smtClean="0"/>
              <a:t> </a:t>
            </a:r>
            <a:r>
              <a:rPr lang="ru-RU" sz="1500" b="1" dirty="0" smtClean="0"/>
              <a:t>председатели комиссий ФОИВ, </a:t>
            </a:r>
            <a:r>
              <a:rPr lang="ru-RU" sz="1500" b="1" dirty="0" err="1" smtClean="0"/>
              <a:t>гос</a:t>
            </a:r>
            <a:r>
              <a:rPr lang="ru-RU" sz="1500" b="1" dirty="0" smtClean="0"/>
              <a:t>. корпораций и субъектов РФ – в </a:t>
            </a:r>
            <a:r>
              <a:rPr lang="ru-RU" sz="1500" strike="sngStrike" dirty="0" smtClean="0"/>
              <a:t>Академии гражданской защиты Министерства РФ по делам ГО, ЧС и ликвидации последствий стихийных бедствий </a:t>
            </a:r>
            <a:r>
              <a:rPr lang="ru-RU" sz="1500" b="1" dirty="0" smtClean="0"/>
              <a:t>ФГБВОУ ВО «Академия гражданской защиты Министерства РФ по делам ГО, ЧС и ликвидации последствий стихийных бедствий»</a:t>
            </a:r>
            <a:r>
              <a:rPr lang="en-US" sz="1500" b="1" dirty="0" smtClean="0"/>
              <a:t>;</a:t>
            </a:r>
            <a:endParaRPr lang="ru-RU" sz="1500" b="1" dirty="0" smtClean="0"/>
          </a:p>
          <a:p>
            <a:pPr marL="0" indent="180975" algn="just">
              <a:buFont typeface="+mj-lt"/>
              <a:buAutoNum type="arabicPeriod"/>
              <a:tabLst>
                <a:tab pos="180975" algn="l"/>
              </a:tabLst>
            </a:pPr>
            <a:r>
              <a:rPr lang="ru-RU" sz="1500" dirty="0" smtClean="0"/>
              <a:t> </a:t>
            </a:r>
            <a:r>
              <a:rPr lang="ru-RU" sz="1500" b="1" dirty="0" smtClean="0"/>
              <a:t>руководители</a:t>
            </a:r>
            <a:r>
              <a:rPr lang="ru-RU" sz="1500" dirty="0" smtClean="0"/>
              <a:t> </a:t>
            </a:r>
            <a:r>
              <a:rPr lang="ru-RU" sz="1500" strike="sngStrike" dirty="0" smtClean="0"/>
              <a:t>и председатели комиссий муниципальных образований </a:t>
            </a:r>
            <a:r>
              <a:rPr lang="ru-RU" sz="1500" b="1" dirty="0" smtClean="0"/>
              <a:t>органов местного самоуправления и организаций, в полномочия которых входит решение вопросов по защите населения и территорий от ЧС, в т.ч. по обеспечению безопасности людей на водных объектах, - в учебно-методических центрах по ГО и ЧС субъектов РФ</a:t>
            </a:r>
            <a:r>
              <a:rPr lang="en-US" sz="1500" b="1" dirty="0" smtClean="0"/>
              <a:t>;</a:t>
            </a:r>
          </a:p>
          <a:p>
            <a:pPr marL="0" indent="180975" algn="just">
              <a:buFont typeface="+mj-lt"/>
              <a:buAutoNum type="arabicPeriod"/>
              <a:tabLst>
                <a:tab pos="180975" algn="l"/>
              </a:tabLst>
            </a:pPr>
            <a:r>
              <a:rPr lang="ru-RU" sz="1500" b="1" dirty="0" smtClean="0"/>
              <a:t> уполномоченные работники – в организациях, осуществляющих образовательную деятельность по ДПП в области защиты от ЧС, находящихся в ведении Министерства РФ по делам ГО, ЧС и ликвидации последствий стихийных бедствий, др. ФОИВ,</a:t>
            </a:r>
            <a:r>
              <a:rPr lang="ru-RU" sz="1500" dirty="0" smtClean="0"/>
              <a:t> </a:t>
            </a:r>
            <a:r>
              <a:rPr lang="ru-RU" sz="1500" strike="sngStrike" dirty="0" smtClean="0"/>
              <a:t>в других организациях, осуществляющих образовательную деятельность по ДПП в области защиты от чрезвычайных ситуаций, в том числе </a:t>
            </a:r>
            <a:r>
              <a:rPr lang="ru-RU" sz="1500" dirty="0" smtClean="0"/>
              <a:t>и в других организациях.</a:t>
            </a:r>
            <a:r>
              <a:rPr lang="ru-RU" sz="1500" b="1" dirty="0" smtClean="0"/>
              <a:t> в УМЦ по ГО и ЧС субъектов РФ, а также на курсах ГО муниципальных образований </a:t>
            </a:r>
            <a:r>
              <a:rPr lang="ru-RU" sz="1500" strike="sngStrike" dirty="0" smtClean="0"/>
              <a:t>и в других организациях.</a:t>
            </a:r>
            <a:endParaRPr lang="ru-RU" sz="1500" strike="sngStrike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497" y="816017"/>
            <a:ext cx="9031777" cy="4327504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12.02.1998 № 28-ФЗ «О гражданской обороне».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21.12.1994 № 68-ФЗ «О защите населения и территорий от чрезвычайных ситуаций природного и техногенного характера».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РФ от 21.12.1994 № 69-ФЗ «О пожарной безопасности».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Российской Федерации от 21.05.2007 № 304 «О классификации чрезвычайных ситуаций природного и техногенного характера».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Российской Федерации от 02.11.2000 № 841 «Об утверждении Положения об организации обучения населения в области ГО».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Российской Федерации от 18.09.2020 № 1485 «Об утверждении Положения о подготовке граждан Российской Федерации, иностранных граждан и лиц без гражданства в области защиты от чрезвычайных ситуаций природного и техногенного характера».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Организационно-методические указания по подготовке всех групп населения в области гражданской обороны и защиты от чрезвычайных ситуаций на территории Российской Федерации в 2021-2025 годах от 30.12.2020 г.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Добровольский В.С. Основы обучения населения Российской Федерации в области гражданской обороны и защиты от чрезвычайных ситуаций: учебное пособие/ В.С. Добровольский, К.А. </a:t>
            </a:r>
            <a:r>
              <a:rPr lang="ru-RU" sz="145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Дубаренко</a:t>
            </a: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– СПб.: изд-во </a:t>
            </a:r>
            <a:r>
              <a:rPr lang="ru-RU" sz="145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Политехн</a:t>
            </a:r>
            <a:r>
              <a:rPr lang="ru-RU" sz="14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Ун-та, 2013, - 330 с. </a:t>
            </a:r>
            <a:endParaRPr lang="ru-RU" sz="14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altLang="ru-RU" sz="2400" b="1" kern="1200" dirty="0" smtClean="0">
                <a:solidFill>
                  <a:schemeClr val="bg1"/>
                </a:solidFill>
                <a:cs typeface="Arial" panose="020B0604020202020204" pitchFamily="34" charset="0"/>
              </a:rPr>
              <a:t>ЛИТЕРАТУРА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4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86378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28" y="-191386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0130" y="689791"/>
            <a:ext cx="5305647" cy="3394075"/>
          </a:xfrm>
        </p:spPr>
        <p:txBody>
          <a:bodyPr/>
          <a:lstStyle/>
          <a:p>
            <a:pPr marL="26988" indent="238125" algn="just">
              <a:buNone/>
            </a:pPr>
            <a:r>
              <a:rPr lang="ru-RU" sz="1400" dirty="0" smtClean="0"/>
              <a:t>Устанавливает, что </a:t>
            </a:r>
            <a:r>
              <a:rPr lang="ru-RU" sz="1400" b="1" dirty="0" smtClean="0"/>
              <a:t>расходы на подготовку и проведение мероприятий по ГО</a:t>
            </a:r>
            <a:r>
              <a:rPr lang="ru-RU" sz="1400" dirty="0" smtClean="0"/>
              <a:t>, понесенные ОИВ субъектов РФ, органами местного самоуправления и организациями независимо от формы собственности </a:t>
            </a:r>
            <a:r>
              <a:rPr lang="ru-RU" sz="1400" b="1" dirty="0" smtClean="0"/>
              <a:t>возмещаются при включении этих мероприятий в состав </a:t>
            </a:r>
            <a:r>
              <a:rPr lang="ru-RU" sz="1400" b="1" dirty="0" err="1" smtClean="0"/>
              <a:t>гос</a:t>
            </a:r>
            <a:r>
              <a:rPr lang="ru-RU" sz="1400" b="1" dirty="0" smtClean="0"/>
              <a:t>. оборонного заказа </a:t>
            </a:r>
            <a:r>
              <a:rPr lang="ru-RU" sz="1400" dirty="0" smtClean="0"/>
              <a:t>за счет средств, предусмотренных на эти цели. Расходы понесенные ОИВ субъектов РФ и ОМСУ на проведение мероприятий по заказу ФОИВ, возмещаются этими органами в соотв. с условиями договоров (контрактов) </a:t>
            </a:r>
            <a:r>
              <a:rPr lang="ru-RU" sz="1400" b="1" dirty="0" smtClean="0"/>
              <a:t>за счет предусмотренных им на эти цели средств федерального бюджета и внебюджетных средств.</a:t>
            </a:r>
          </a:p>
          <a:p>
            <a:pPr marL="26988" indent="238125" algn="just">
              <a:buNone/>
            </a:pPr>
            <a:r>
              <a:rPr lang="ru-RU" sz="1400" dirty="0" smtClean="0"/>
              <a:t>Расходы, возмещение которых выше финансируются: </a:t>
            </a:r>
          </a:p>
          <a:p>
            <a:pPr marL="26988" indent="238125" algn="just">
              <a:buFont typeface="+mj-lt"/>
              <a:buAutoNum type="arabicPeriod"/>
            </a:pPr>
            <a:r>
              <a:rPr lang="ru-RU" sz="1400" b="1" dirty="0" smtClean="0"/>
              <a:t> </a:t>
            </a:r>
            <a:r>
              <a:rPr lang="ru-RU" sz="1400" dirty="0" smtClean="0"/>
              <a:t>бюджетными организациями – в соотв. с утв. в установленном порядке сметами доходов и расходов этих учреждений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26988" indent="238125" algn="just">
              <a:buFont typeface="+mj-lt"/>
              <a:buAutoNum type="arabicPeriod"/>
            </a:pPr>
            <a:r>
              <a:rPr lang="ru-RU" sz="1400" b="1" dirty="0" smtClean="0"/>
              <a:t> </a:t>
            </a:r>
            <a:r>
              <a:rPr lang="ru-RU" sz="1400" dirty="0" smtClean="0"/>
              <a:t>организациями – в размерах, согласованных с органами, осуществляющими управление ГО, путем отнесения расходов на себестоимость продукции (работ, услуг).</a:t>
            </a:r>
            <a:endParaRPr lang="ru-RU" sz="14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4791" y="1062029"/>
            <a:ext cx="2775097" cy="29145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Постановление Правительства РФ № 227 от 16.03.2000 г.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 возмещении расходов на подготовку и проведение мероприятий по ГО»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18275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83" y="-155132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3684" y="648587"/>
            <a:ext cx="5497032" cy="4327451"/>
          </a:xfrm>
        </p:spPr>
        <p:txBody>
          <a:bodyPr/>
          <a:lstStyle/>
          <a:p>
            <a:pPr marL="0" indent="265113" algn="just">
              <a:buNone/>
            </a:pPr>
            <a:endParaRPr lang="ru-RU" sz="1600" b="1" dirty="0" smtClean="0"/>
          </a:p>
          <a:p>
            <a:pPr marL="0" indent="265113" algn="just">
              <a:buNone/>
            </a:pPr>
            <a:r>
              <a:rPr lang="ru-RU" sz="1400" b="1" dirty="0" smtClean="0"/>
              <a:t>Вступил в силу с 1 января 2021 г. </a:t>
            </a:r>
            <a:r>
              <a:rPr lang="ru-RU" sz="1400" dirty="0" smtClean="0"/>
              <a:t>и определяет порядок подготовки и проведения в ФОИВ, </a:t>
            </a:r>
            <a:r>
              <a:rPr lang="ru-RU" sz="1400" dirty="0" err="1" smtClean="0"/>
              <a:t>гос</a:t>
            </a:r>
            <a:r>
              <a:rPr lang="ru-RU" sz="1400" dirty="0" smtClean="0"/>
              <a:t>. корпорациях, органах </a:t>
            </a:r>
            <a:r>
              <a:rPr lang="ru-RU" sz="1400" dirty="0" err="1" smtClean="0"/>
              <a:t>гос</a:t>
            </a:r>
            <a:r>
              <a:rPr lang="ru-RU" sz="1400" dirty="0" smtClean="0"/>
              <a:t>. власти субъектов РФ, органах местного самоуправления и организациях командно-штабных (КШУ), тактико-специальных (ТСУ) и специальных учений (СУ), штабных и объектовых тренировок (ШТ, ОТ).</a:t>
            </a:r>
          </a:p>
          <a:p>
            <a:pPr marL="0" indent="265113" algn="just">
              <a:buNone/>
            </a:pPr>
            <a:r>
              <a:rPr lang="ru-RU" sz="1400" b="1" dirty="0" smtClean="0"/>
              <a:t>Исключено понятие комплексное учение.</a:t>
            </a:r>
          </a:p>
          <a:p>
            <a:pPr marL="0" indent="265113" algn="just">
              <a:buNone/>
            </a:pPr>
            <a:r>
              <a:rPr lang="ru-RU" sz="1400" dirty="0" smtClean="0"/>
              <a:t>Виды учений: были опытные и исследовательские, теперь опытно-исследовательские. </a:t>
            </a:r>
          </a:p>
          <a:p>
            <a:pPr marL="0" indent="265113" algn="just">
              <a:buNone/>
            </a:pPr>
            <a:r>
              <a:rPr lang="ru-RU" sz="1400" b="1" dirty="0" smtClean="0"/>
              <a:t>КШУ в организациях исключено.</a:t>
            </a:r>
          </a:p>
          <a:p>
            <a:pPr marL="0" indent="265113" algn="just">
              <a:buNone/>
            </a:pPr>
            <a:r>
              <a:rPr lang="ru-RU" sz="1400" dirty="0" smtClean="0"/>
              <a:t>Виды, темы, продолжительность и периодичность учений и тренировок определяются руководителями органов и организаций с учетом задач, решаемых в области ГО и ЧС и этим приказом.</a:t>
            </a:r>
            <a:endParaRPr lang="ru-RU" sz="14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2773" y="923806"/>
            <a:ext cx="2775097" cy="30846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Приказ МЧС России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№ 565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 29.07.2020 г.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«Об утв. Инструкции по подготовке и проведению учений и тренировок по ГОЧС, ПБ и безопасности людей на водных объектах»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56" y="-152179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9079" y="4338084"/>
            <a:ext cx="3327991" cy="8054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Утратил силу на основании приказа МЧС России от 16.06.2020 г. № 428.</a:t>
            </a: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9713" y="818707"/>
            <a:ext cx="3264194" cy="3508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Приказ МЧС России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от 28.01.2020 г. № 50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(вместо приказа от 19.01.2004 г. № 19)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«Об утверждении Перечня уполномоченных работников, проходящих обучение по ДПП </a:t>
            </a:r>
            <a:r>
              <a:rPr lang="ru-RU" sz="1300" b="1" dirty="0" smtClean="0">
                <a:solidFill>
                  <a:schemeClr val="tx1"/>
                </a:solidFill>
              </a:rPr>
              <a:t>в </a:t>
            </a:r>
            <a:r>
              <a:rPr lang="ru-RU" sz="1300" b="1" dirty="0" smtClean="0">
                <a:solidFill>
                  <a:schemeClr val="tx1"/>
                </a:solidFill>
              </a:rPr>
              <a:t>области защиты от ЧС в организациях…….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605" y="829339"/>
            <a:ext cx="3296094" cy="3466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Приказ МЧС России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От 13.11.2006 г. № 646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«Об утверждении Перечня должностных лиц и работников ГО, проходящих переподготовку или повышение квалификации в образовательных учреждениях МЧС России, в образовательных учреждениях ДПО ФОИВ и организаций,  в учебно-методических центрах по гражданской обороне и чрезвычайным ситуациям субъектов РФ и на курсах гражданской обороны муниципальных образований»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42121" y="723014"/>
            <a:ext cx="3593805" cy="3710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731489" y="627320"/>
            <a:ext cx="3551274" cy="37958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3" y="4312503"/>
            <a:ext cx="334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</a:rPr>
              <a:t>Утратил силу на основании приказа МЧС России </a:t>
            </a:r>
            <a:r>
              <a:rPr lang="ru-RU" smtClean="0">
                <a:solidFill>
                  <a:schemeClr val="tx1"/>
                </a:solidFill>
                <a:latin typeface="+mn-lt"/>
              </a:rPr>
              <a:t>от 09.12.2020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г. № 930.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47823" y="758457"/>
            <a:ext cx="3593805" cy="3710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30866" y="747823"/>
            <a:ext cx="3551274" cy="37958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9701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17" y="-144500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447" y="1137683"/>
            <a:ext cx="5986130" cy="4221126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Главной задачей </a:t>
            </a:r>
            <a:r>
              <a:rPr lang="ru-RU" sz="1600" b="1" dirty="0" smtClean="0"/>
              <a:t>по подготовке населения РФ</a:t>
            </a:r>
            <a:r>
              <a:rPr lang="ru-RU" sz="1600" dirty="0" smtClean="0"/>
              <a:t> в 2021-2025 в области безопасности жизнедеятельности продолжать считать:</a:t>
            </a:r>
          </a:p>
          <a:p>
            <a:pPr marL="0" indent="265113" algn="just">
              <a:buNone/>
            </a:pPr>
            <a:r>
              <a:rPr lang="ru-RU" sz="1600" dirty="0" smtClean="0"/>
              <a:t>Повышение качества и увеличение охвата обучением за счет совершенствования структуры единой системы подготовки населения в области ГО и защиты от ЧС природного и техногенного характера, улучшения организации и материально-технического обеспечения обучения всех групп населения, а также реализации требований нового поколения федеральных государственных образовательных стандартов общего и профессионального образования в области безопасности жизнедеятельности.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70921" y="882502"/>
            <a:ext cx="2360428" cy="4029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Организационно-методические рекомендации по подготовке всех групп населения в области гражданской обороны и защиты от чрезвычайных ситуаций на территории Российской Федерации на период 2021-2025 годах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(от 30.12.2020 г.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2-4-71-36-11)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18275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56" y="-162811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652" y="774853"/>
            <a:ext cx="6166884" cy="3690823"/>
          </a:xfrm>
        </p:spPr>
        <p:txBody>
          <a:bodyPr/>
          <a:lstStyle/>
          <a:p>
            <a:pPr marL="26988" indent="238125" algn="just">
              <a:buNone/>
            </a:pPr>
            <a:r>
              <a:rPr lang="ru-RU" sz="1600" b="1" dirty="0" smtClean="0"/>
              <a:t>Приоритетные направлениями по подготовке населения в области ГО и защиты от ЧС:</a:t>
            </a:r>
          </a:p>
          <a:p>
            <a:pPr marL="26988" indent="238125" algn="just">
              <a:buNone/>
            </a:pPr>
            <a:r>
              <a:rPr lang="ru-RU" sz="1600" b="1" dirty="0" smtClean="0"/>
              <a:t>1.организация </a:t>
            </a:r>
            <a:r>
              <a:rPr lang="ru-RU" sz="1600" b="1" dirty="0" smtClean="0"/>
              <a:t>и проведение обязательной подготовки соответствующих групп населения </a:t>
            </a:r>
            <a:r>
              <a:rPr lang="ru-RU" sz="1600" dirty="0" smtClean="0"/>
              <a:t>в образовательных организациях, УМЦ, на курсах ГО, в УКП ГО и организациях</a:t>
            </a:r>
            <a:r>
              <a:rPr lang="en-US" sz="1600" dirty="0" smtClean="0"/>
              <a:t>;</a:t>
            </a:r>
          </a:p>
          <a:p>
            <a:pPr marL="26988" indent="238125" algn="just">
              <a:buNone/>
            </a:pPr>
            <a:r>
              <a:rPr lang="ru-RU" sz="1600" b="1" dirty="0" smtClean="0"/>
              <a:t>2.</a:t>
            </a:r>
            <a:r>
              <a:rPr lang="ru-RU" sz="1600" dirty="0" smtClean="0"/>
              <a:t>осуществление </a:t>
            </a:r>
            <a:r>
              <a:rPr lang="ru-RU" sz="1600" b="1" dirty="0" smtClean="0"/>
              <a:t>подготовки руководителей (работников) структурных подразделений</a:t>
            </a:r>
            <a:r>
              <a:rPr lang="ru-RU" sz="1600" dirty="0" smtClean="0"/>
              <a:t>, уполномоченных на решение задач в области ГО, муниципальных образований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6988" indent="238125" algn="just">
              <a:buNone/>
            </a:pPr>
            <a:r>
              <a:rPr lang="ru-RU" sz="1600" b="1" dirty="0" smtClean="0"/>
              <a:t>3.внедрение </a:t>
            </a:r>
            <a:r>
              <a:rPr lang="ru-RU" sz="1600" b="1" dirty="0" smtClean="0"/>
              <a:t>новых форм, разработку и актуализацию программ и методов подготовки</a:t>
            </a:r>
            <a:r>
              <a:rPr lang="ru-RU" sz="1600" dirty="0" smtClean="0"/>
              <a:t> с использованием современных технических средств, информационных технологий и тренажеров, особое внимание уделить применению дистанционных образовательных технологий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6988" indent="238125" algn="just">
              <a:buNone/>
            </a:pPr>
            <a:r>
              <a:rPr lang="ru-RU" sz="1600" b="1" dirty="0" smtClean="0"/>
              <a:t>4.</a:t>
            </a:r>
            <a:r>
              <a:rPr lang="ru-RU" sz="1600" dirty="0" smtClean="0"/>
              <a:t>дальнейшее </a:t>
            </a:r>
            <a:r>
              <a:rPr lang="ru-RU" sz="1600" b="1" dirty="0" smtClean="0"/>
              <a:t>развитие и совершенствование комплексных систем информирования населения </a:t>
            </a:r>
            <a:r>
              <a:rPr lang="ru-RU" sz="1600" dirty="0" smtClean="0"/>
              <a:t>об угрозе возникновения и о возникновении ЧС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</a:p>
          <a:p>
            <a:pPr marL="26988" indent="238125" algn="just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1553" y="870644"/>
            <a:ext cx="2360428" cy="3988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Организационно-методические рекомендации по подготовке всех групп населения в области гражданской обороны и защиты от чрезвычайных ситуаций на территории Российской Федерации на период 2021-2025 годах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(от 30.12.2020 г.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2-4-71-36-11)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526" y="-133867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283" y="711057"/>
            <a:ext cx="6081824" cy="3254888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/>
              <a:t>Приоритетные направлениями по подготовке населения в области ГО и защиты от ЧС:</a:t>
            </a:r>
          </a:p>
          <a:p>
            <a:pPr marL="0" indent="265113" algn="just">
              <a:buNone/>
            </a:pPr>
            <a:r>
              <a:rPr lang="ru-RU" sz="1600" b="1" dirty="0" smtClean="0"/>
              <a:t>5.повышение эффективности использования современных методик и технических средств обучения</a:t>
            </a:r>
            <a:r>
              <a:rPr lang="ru-RU" sz="1600" dirty="0" smtClean="0"/>
              <a:t>, а также средств массовой информации и современных информационных технологий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</a:p>
          <a:p>
            <a:pPr marL="0" indent="265113" algn="just">
              <a:buNone/>
            </a:pPr>
            <a:r>
              <a:rPr lang="ru-RU" sz="1600" b="1" dirty="0" smtClean="0"/>
              <a:t>6.привлечение общественных объединений и некоммерческих организаций</a:t>
            </a:r>
            <a:r>
              <a:rPr lang="ru-RU" sz="1600" dirty="0" smtClean="0"/>
              <a:t>, добровольцев (волонтеров) </a:t>
            </a:r>
            <a:r>
              <a:rPr lang="ru-RU" sz="1600" b="1" dirty="0" smtClean="0"/>
              <a:t>к мероприятиям по подготовке населения в области ГО и защиты от ЧС</a:t>
            </a:r>
            <a:r>
              <a:rPr lang="ru-RU" sz="1600" dirty="0" smtClean="0"/>
              <a:t>, в том числе информационно-пропагандистского и обучающего характера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 indent="265113" algn="just">
              <a:buNone/>
            </a:pPr>
            <a:r>
              <a:rPr lang="ru-RU" sz="1600" b="1" dirty="0" smtClean="0"/>
              <a:t>7.внедрение новых методов пропагандистской и информационной работы </a:t>
            </a:r>
            <a:r>
              <a:rPr lang="ru-RU" sz="1600" dirty="0" smtClean="0"/>
              <a:t>с населением по вопросам ГО и защиты от ЧС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</a:p>
          <a:p>
            <a:pPr marL="0" indent="265113" algn="just">
              <a:buNone/>
            </a:pPr>
            <a:r>
              <a:rPr lang="ru-RU" sz="1600" b="1" dirty="0" smtClean="0"/>
              <a:t>8.проведение мероприятий</a:t>
            </a:r>
            <a:r>
              <a:rPr lang="ru-RU" sz="1600" dirty="0" smtClean="0"/>
              <a:t> (тренингов, лекций, встреч с гражданами и иных мероприятий) в целях формирования культуры безопасности жизнедеятельности</a:t>
            </a:r>
            <a:r>
              <a:rPr lang="en-US" sz="1600" dirty="0" smtClean="0"/>
              <a:t>.</a:t>
            </a:r>
            <a:endParaRPr lang="ru-RU" sz="1600" dirty="0" smtClean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1554" y="891909"/>
            <a:ext cx="2360428" cy="3988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Организационно-методические рекомендации по подготовке всех групп населения в области гражданской обороны и защиты от чрезвычайных ситуаций на территории Российской Федерации на период 2021-2025 годах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(от 30.12.2020 г.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2-4-71-36-11)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4551" y="860012"/>
            <a:ext cx="4082900" cy="3850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Примерная дополнительная профессиональная программа повышения квалификации руководителей и работников гражданской обороны, органов управления единой государственной системы предупреждения и ликвидации чрезвычайных ситуаций и отдельных категорий лиц, осуществляющих подготовку по программам обучения в области гражданской обороны и защиты от чрезвычайных ситуаций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30 октября 2020 г.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2-4-71-11-10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Актуальные программы подготовки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4139" y="870642"/>
            <a:ext cx="4061638" cy="3839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Примерная программа курсового обучения руководителей и работников гражданской обороны, руководителей формирований и служб, а также отдельных категорий лиц, осуществляющих подготовку в области гражданской обороны и защиты от чрезвычайных ситуаций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20 ноября 2020 г.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2-4-71-29-11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86378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1" y="-162812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4035" y="871870"/>
            <a:ext cx="3519380" cy="18181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Примерная программа курсового обучения работающего населения в области гражданской обороны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20 ноября 2020 г.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2-4-71-27-11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Актуальные программы подготовки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4774" y="839972"/>
            <a:ext cx="3540640" cy="1818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Примерная программа курсового обучения личного состава спасательных служб в области гражданской обороны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20 ноября 2020 г.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2-4-71-25-11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65405" y="2806997"/>
            <a:ext cx="3519377" cy="2187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Примерная программа курсового обучения личного состава нештатных аварийно-спасательных формирований в области гражданской обороны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20 ноября 2020 г.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2-4-71-28-11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3404" y="2835008"/>
            <a:ext cx="3519377" cy="2180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Примерная программа курсового обучения личного состава нештатных формирований по обеспечению выполнения мероприятий по гражданской обороне в области гражданской обороны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20 ноября 2020 г.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2-4-71-26-11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18275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6" y="-148856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Нормативные правовые акты и основные задачи по подготовке населения РФ в области ГО и ЗНТЧС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610" y="1019401"/>
            <a:ext cx="8569842" cy="3394075"/>
          </a:xfrm>
        </p:spPr>
        <p:txBody>
          <a:bodyPr/>
          <a:lstStyle/>
          <a:p>
            <a:pPr marL="26988" indent="238125" algn="just">
              <a:buNone/>
            </a:pPr>
            <a:r>
              <a:rPr lang="ru-RU" sz="1600" b="1" dirty="0" smtClean="0"/>
              <a:t>Примерные программы подготовки </a:t>
            </a:r>
            <a:r>
              <a:rPr lang="ru-RU" sz="1600" dirty="0" smtClean="0"/>
              <a:t>всех категорий обучающихся </a:t>
            </a:r>
            <a:r>
              <a:rPr lang="ru-RU" sz="1600" b="1" dirty="0" smtClean="0"/>
              <a:t>являются одним из элементов единой системы подготовки населения </a:t>
            </a:r>
            <a:r>
              <a:rPr lang="ru-RU" sz="1600" dirty="0" smtClean="0"/>
              <a:t>в области ГО и защиты от ЧС природного и техногенного характера.</a:t>
            </a:r>
          </a:p>
          <a:p>
            <a:pPr marL="26988" indent="238125" algn="just">
              <a:buNone/>
            </a:pPr>
            <a:r>
              <a:rPr lang="ru-RU" sz="1600" dirty="0" smtClean="0"/>
              <a:t>Примерные программы </a:t>
            </a:r>
            <a:r>
              <a:rPr lang="ru-RU" sz="1600" b="1" dirty="0" smtClean="0"/>
              <a:t>определяют</a:t>
            </a:r>
            <a:r>
              <a:rPr lang="ru-RU" sz="1600" dirty="0" smtClean="0"/>
              <a:t> </a:t>
            </a:r>
            <a:r>
              <a:rPr lang="ru-RU" sz="1600" b="1" dirty="0" smtClean="0"/>
              <a:t>основы организации и порядок обязательного обучения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служащих, рабочих и служащих учреждений, предприятий и организаций, независимо от их организационно-правовых форм в целях подготовки их к умелым действиям при угрозе и возникновении аварий, катастроф и стихийных бедствий, опасностей, возникающих при военных конфликтах или в следствие этих конфликтов, а также в повседневной деятельности.</a:t>
            </a:r>
          </a:p>
          <a:p>
            <a:pPr marL="26988" indent="238125" algn="just">
              <a:buNone/>
            </a:pPr>
            <a:r>
              <a:rPr lang="ru-RU" sz="1600" b="1" dirty="0" smtClean="0"/>
              <a:t>В Примерных программах изложены организация и методика обучения</a:t>
            </a:r>
            <a:r>
              <a:rPr lang="ru-RU" sz="1600" dirty="0" smtClean="0"/>
              <a:t>, тематика, содержание занятий и расчет часов, а также требования к уровню знаний, умений и навыков работающего населения, прошедшего обучение. 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Нормативные правовые акты и основные задачи по подготовке населения РФ в области ГО и ЗНТЧС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2060" y="925033"/>
            <a:ext cx="787766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ru-RU" sz="4800" b="1" spc="50" dirty="0" smtClean="0">
                <a:ln w="11430"/>
                <a:solidFill>
                  <a:srgbClr val="0077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Единая система подготовки населения</a:t>
            </a:r>
          </a:p>
          <a:p>
            <a:pPr marL="742950" indent="-742950" algn="ctr"/>
            <a:r>
              <a:rPr lang="ru-RU" sz="4800" b="1" spc="50" dirty="0" smtClean="0">
                <a:ln w="11430"/>
                <a:solidFill>
                  <a:srgbClr val="0077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области ГО и защиты от ЧС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6244" y="1450865"/>
            <a:ext cx="37895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Введение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3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75745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96" y="127591"/>
            <a:ext cx="8229600" cy="857250"/>
          </a:xfrm>
        </p:spPr>
        <p:txBody>
          <a:bodyPr/>
          <a:lstStyle/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Единая система подготовки населения</a:t>
            </a:r>
            <a:b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области ГО и защиты от ЧС</a:t>
            </a:r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488" y="999461"/>
            <a:ext cx="8739963" cy="3394075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/>
              <a:t>Единая система подготовки (ЕСП) населения в области ГО и защиты от ЧС</a:t>
            </a:r>
            <a:r>
              <a:rPr lang="ru-RU" sz="1600" dirty="0" smtClean="0"/>
              <a:t> – государственная структура, объединяющая …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совокупность преемственных программ</a:t>
            </a:r>
            <a:r>
              <a:rPr lang="ru-RU" sz="1600" dirty="0" smtClean="0"/>
              <a:t> обучения в области ГО и защиты от ЧС,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сети</a:t>
            </a:r>
            <a:r>
              <a:rPr lang="ru-RU" sz="1600" dirty="0" smtClean="0"/>
              <a:t> реализующих их организаций, осуществляющих образовательную деятельность и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органов управления подготовкой населения</a:t>
            </a:r>
            <a:r>
              <a:rPr lang="ru-RU" sz="1600" dirty="0" smtClean="0"/>
              <a:t> в указанной области,</a:t>
            </a:r>
          </a:p>
          <a:p>
            <a:pPr marL="0" indent="0" algn="just">
              <a:buNone/>
            </a:pPr>
            <a:r>
              <a:rPr lang="ru-RU" sz="1600" b="1" dirty="0" smtClean="0"/>
              <a:t>в целях всеобщего, непрерывного и комплексного формирования знаний и умений населения способам действия по защите от опасностей</a:t>
            </a:r>
            <a:r>
              <a:rPr lang="ru-RU" sz="1600" dirty="0" smtClean="0"/>
              <a:t>, возникающих при чрезвычайных ситуациях природного, техногенного и военного характера. 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Единая система подготовки населения в области ГО и защиты от 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86378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31" y="127591"/>
            <a:ext cx="8229600" cy="857250"/>
          </a:xfrm>
        </p:spPr>
        <p:txBody>
          <a:bodyPr/>
          <a:lstStyle/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Единая система подготовки населения</a:t>
            </a:r>
            <a:b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области ГО и защиты от ЧС</a:t>
            </a:r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702" y="691117"/>
            <a:ext cx="8750595" cy="3394075"/>
          </a:xfrm>
        </p:spPr>
        <p:txBody>
          <a:bodyPr/>
          <a:lstStyle/>
          <a:p>
            <a:pPr marL="0" indent="265113" algn="just">
              <a:buNone/>
            </a:pPr>
            <a:endParaRPr lang="ru-RU" sz="1600" b="1" dirty="0" smtClean="0"/>
          </a:p>
          <a:p>
            <a:pPr marL="0" indent="265113" algn="just">
              <a:buNone/>
            </a:pPr>
            <a:r>
              <a:rPr lang="ru-RU" sz="1600" b="1" dirty="0" smtClean="0"/>
              <a:t>Основными организационными принципами обучения</a:t>
            </a:r>
            <a:r>
              <a:rPr lang="ru-RU" sz="1600" dirty="0" smtClean="0"/>
              <a:t> в области ГО, защиты от ЧС являются всеобщность, непрерывность и комплексность обучения.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b="1" dirty="0" smtClean="0"/>
              <a:t>Принцип всеобщности</a:t>
            </a:r>
            <a:r>
              <a:rPr lang="ru-RU" sz="1600" dirty="0" smtClean="0"/>
              <a:t> предполагает обучение всех категорий населения, не зависимо от их возраста, национальности, рода деятельности и других факторов.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b="1" dirty="0" smtClean="0"/>
              <a:t>Непрерывность обучения</a:t>
            </a:r>
            <a:r>
              <a:rPr lang="ru-RU" sz="1600" dirty="0" smtClean="0"/>
              <a:t> связана с поэтапным формированием знаний, умений и навыков у обучаемых на протяжении всей жизни, начиная с детского возраста.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b="1" dirty="0" smtClean="0"/>
              <a:t>Комплексность обучения </a:t>
            </a:r>
            <a:r>
              <a:rPr lang="ru-RU" sz="1600" dirty="0" smtClean="0"/>
              <a:t>заключается, с одной стороны, в обучении защите от всего спектра возможных опасностей современного мира, с другой – в учете задач, возлагаемых на различные группы обучаемых  в области ГО, защиты от ЧС.</a:t>
            </a: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Единая система подготовки населения в области ГО и защиты от 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60764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35" y="0"/>
            <a:ext cx="8229600" cy="857250"/>
          </a:xfrm>
        </p:spPr>
        <p:txBody>
          <a:bodyPr/>
          <a:lstStyle/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Единая система подготовки населения</a:t>
            </a:r>
            <a:b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области ГО и защиты от ЧС</a:t>
            </a:r>
            <a:b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893" y="688849"/>
            <a:ext cx="8229600" cy="62864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Федеральный уровень ЕСП населения</a:t>
            </a:r>
          </a:p>
          <a:p>
            <a:pPr marL="0" indent="0" algn="ctr">
              <a:buNone/>
            </a:pPr>
            <a:r>
              <a:rPr lang="ru-RU" sz="1600" b="1" dirty="0" smtClean="0"/>
              <a:t>Департамент гражданской обороны и защиты населения МЧС России</a:t>
            </a:r>
            <a:endParaRPr lang="ru-RU" sz="1600" b="1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9983" y="1378692"/>
            <a:ext cx="2335619" cy="4678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Академия гражданской защиты МЧС России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4282" y="1835894"/>
            <a:ext cx="1967022" cy="3544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Институт развития МЧС России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02417" y="1360973"/>
            <a:ext cx="1942215" cy="4749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Минобрнауки</a:t>
            </a:r>
            <a:r>
              <a:rPr lang="ru-RU" sz="1400" b="1" dirty="0" smtClean="0"/>
              <a:t> России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68231" y="1818171"/>
            <a:ext cx="1492103" cy="3544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Отдел ВП и ГО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30949" y="1364516"/>
            <a:ext cx="3083442" cy="4678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Федеральные органы исполнительной власти РФ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251" y="1835894"/>
            <a:ext cx="2363972" cy="3685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Подраздел. отв. за подготовку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4238" y="2415774"/>
            <a:ext cx="5307419" cy="1878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СУБЪЕКТЫ РОССИЙСКОЙ ФЕДЕРАЦИИ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1386" y="2828268"/>
            <a:ext cx="2720081" cy="3934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Территориальные органы управления образованием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19648" y="2828276"/>
            <a:ext cx="4890976" cy="4004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Терр</a:t>
            </a:r>
            <a:r>
              <a:rPr lang="ru-RU" sz="1400" b="1" dirty="0" smtClean="0"/>
              <a:t>. органы, специально уполномоченные решать задачи по ГО, предупреждению и ликвидации ЧС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0752" y="3352800"/>
            <a:ext cx="3944681" cy="16445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Академии, Университеты, Институты, Учреждения повышения квалификации, Средние специальные учебные заведения, Негосударственные высшие и средние образовательные организации, Колледжи, Лицеи, Школы, Учреждения дошкольного образования, Учреждения внешкольного образования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73524" y="3701906"/>
            <a:ext cx="1591338" cy="2941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УМЦ ГОЧС</a:t>
            </a:r>
            <a:endParaRPr lang="ru-RU" sz="11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73524" y="3352800"/>
            <a:ext cx="1591338" cy="3491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/>
              <a:t>Подразд</a:t>
            </a:r>
            <a:r>
              <a:rPr lang="ru-RU" sz="1100" b="1" dirty="0" smtClean="0"/>
              <a:t>. отв. за подготовку</a:t>
            </a:r>
            <a:endParaRPr lang="ru-RU" sz="11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75293" y="3979237"/>
            <a:ext cx="1589569" cy="334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Курсы ГО</a:t>
            </a:r>
            <a:endParaRPr lang="ru-RU" sz="11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73524" y="4302644"/>
            <a:ext cx="1591339" cy="3446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Учебно-</a:t>
            </a:r>
            <a:r>
              <a:rPr lang="ru-RU" sz="1100" b="1" dirty="0" err="1" smtClean="0"/>
              <a:t>консультац</a:t>
            </a:r>
            <a:r>
              <a:rPr lang="ru-RU" sz="1100" b="1" dirty="0" smtClean="0"/>
              <a:t>. пункты </a:t>
            </a:r>
            <a:endParaRPr lang="ru-RU" sz="11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73525" y="4647316"/>
            <a:ext cx="1591338" cy="3491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Движение «Школа безопасности»</a:t>
            </a:r>
            <a:endParaRPr lang="ru-RU" sz="11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0294" y="3324447"/>
            <a:ext cx="2511055" cy="4678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Межотраслевые центры, отраслевые институты повышения квалификации</a:t>
            </a:r>
            <a:endParaRPr lang="ru-RU" sz="105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0294" y="3845442"/>
            <a:ext cx="2500422" cy="4572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Курсы и школы повышения квалификации</a:t>
            </a:r>
            <a:endParaRPr lang="ru-RU" sz="105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20294" y="4402765"/>
            <a:ext cx="2500422" cy="5839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Центры и школы подготовки ведомственных аварийно-спасательных формирований</a:t>
            </a:r>
            <a:endParaRPr lang="ru-RU" sz="1050" b="1" dirty="0"/>
          </a:p>
        </p:txBody>
      </p:sp>
      <p:cxnSp>
        <p:nvCxnSpPr>
          <p:cNvPr id="28" name="Прямая со стрелкой 27"/>
          <p:cNvCxnSpPr>
            <a:stCxn id="7" idx="2"/>
            <a:endCxn id="12" idx="1"/>
          </p:cNvCxnSpPr>
          <p:nvPr/>
        </p:nvCxnSpPr>
        <p:spPr>
          <a:xfrm>
            <a:off x="1587793" y="2190312"/>
            <a:ext cx="416445" cy="3193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53392" y="2132041"/>
            <a:ext cx="0" cy="3193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420294" y="2172591"/>
            <a:ext cx="278218" cy="2788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2" idx="3"/>
          </p:cNvCxnSpPr>
          <p:nvPr/>
        </p:nvCxnSpPr>
        <p:spPr>
          <a:xfrm>
            <a:off x="7311657" y="2509695"/>
            <a:ext cx="1566529" cy="7837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72000" y="2596745"/>
            <a:ext cx="0" cy="3017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572000" y="3228769"/>
            <a:ext cx="0" cy="2624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340585" y="3133743"/>
            <a:ext cx="1" cy="3193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Единая система подготовки населения в области ГО и защиты от 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20" y="1133700"/>
            <a:ext cx="8559209" cy="4201186"/>
          </a:xfrm>
        </p:spPr>
        <p:txBody>
          <a:bodyPr/>
          <a:lstStyle/>
          <a:p>
            <a:pPr marL="0" indent="265113" algn="just">
              <a:buNone/>
            </a:pPr>
            <a:r>
              <a:rPr lang="ru-RU" sz="1600" b="1" dirty="0" smtClean="0"/>
              <a:t>Подготовка </a:t>
            </a:r>
            <a:r>
              <a:rPr lang="ru-RU" sz="1600" dirty="0" smtClean="0"/>
              <a:t>руководящего состава и работников РСЧС, а также других групп населения в области защиты от ЧС </a:t>
            </a:r>
            <a:r>
              <a:rPr lang="ru-RU" sz="1600" b="1" dirty="0" smtClean="0"/>
              <a:t>осуществляется в рамках Единой системы подготовки населения</a:t>
            </a:r>
            <a:r>
              <a:rPr lang="ru-RU" sz="1600" dirty="0" smtClean="0"/>
              <a:t> в области ГО и защиты от ЧС природного и техногенного характера, которая устойчиво функционируют на федеральном, региональном, муниципальном и объектовом уровнях.</a:t>
            </a:r>
          </a:p>
          <a:p>
            <a:pPr marL="0" indent="265113" algn="just">
              <a:buNone/>
            </a:pPr>
            <a:r>
              <a:rPr lang="ru-RU" sz="1600" dirty="0" smtClean="0"/>
              <a:t>Система подготовки позволяет получать дополнительное образование в области защиты населения и территорий от ЧС природного и техногенного характера, безопасности людей на водных объектах сотрудникам ФОИВ, ОИВ субъектов РФ, предприятий, учреждений и организаций».</a:t>
            </a:r>
            <a:endParaRPr lang="ru-RU" sz="1600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Единая система подготовки населения в области ГО и защиты от 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637953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857250"/>
          </a:xfrm>
        </p:spPr>
        <p:txBody>
          <a:bodyPr/>
          <a:lstStyle/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Единая система подготовки населения</a:t>
            </a:r>
            <a:b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области ГО и защиты от ЧС</a:t>
            </a:r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285" y="796117"/>
            <a:ext cx="8665533" cy="1713167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Цель ЕСП:</a:t>
            </a:r>
          </a:p>
          <a:p>
            <a:pPr marL="0" indent="0" algn="just">
              <a:buNone/>
            </a:pPr>
            <a:r>
              <a:rPr lang="ru-RU" sz="1600" dirty="0" smtClean="0"/>
              <a:t>В области ГО и защиты от ЧС – подготовка населения к умелым действиям при угрозе и возникновении ЧС мирного и военного времени с учетом специфических особенностей административных и экономических регионов, отраслей и объектов экономики.</a:t>
            </a:r>
          </a:p>
          <a:p>
            <a:pPr marL="0" indent="0" algn="ctr">
              <a:buNone/>
            </a:pPr>
            <a:r>
              <a:rPr lang="ru-RU" sz="1600" b="1" dirty="0" smtClean="0"/>
              <a:t>Задачи ЕСП: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600" b="1" dirty="0" smtClean="0"/>
              <a:t>изучение способов защиты от опасностей</a:t>
            </a:r>
            <a:r>
              <a:rPr lang="ru-RU" sz="1600" dirty="0" smtClean="0"/>
              <a:t>, возникающих при ЧС природного и техногенного характера, при ведении военных действий или вследствие этих действий, </a:t>
            </a:r>
            <a:r>
              <a:rPr lang="ru-RU" sz="1600" b="1" dirty="0" smtClean="0"/>
              <a:t>порядка действий по сигналам оповещения</a:t>
            </a:r>
            <a:r>
              <a:rPr lang="ru-RU" sz="1600" dirty="0" smtClean="0"/>
              <a:t>, </a:t>
            </a:r>
            <a:r>
              <a:rPr lang="ru-RU" sz="1600" b="1" dirty="0" smtClean="0"/>
              <a:t>приемов оказания первой помощи, правил пользования коллективными и индивидуальными средствами защиты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ru-RU" sz="1600" dirty="0" smtClean="0"/>
              <a:t>совершенствование навыков по организации и проведении мероприятий по ГО и защите от ЧС</a:t>
            </a:r>
            <a:r>
              <a:rPr lang="en-US" sz="1600" dirty="0" smtClean="0"/>
              <a:t>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600" dirty="0" smtClean="0"/>
              <a:t>выработка умений и навыков по организации и проведении аварийно-спасательных и других неотложных работ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ru-RU" sz="1600" dirty="0" smtClean="0"/>
              <a:t>овладение личным составом гражданских организаций ГО приемами и способами действий по защите населения материальных и культурных ценностей и опасностей. 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Единая система подготовки населения в области ГО и защиты от 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59701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61" y="138223"/>
            <a:ext cx="8229600" cy="857250"/>
          </a:xfrm>
        </p:spPr>
        <p:txBody>
          <a:bodyPr/>
          <a:lstStyle/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Единая система подготовки населения</a:t>
            </a:r>
            <a:b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области ГО и защиты от ЧС</a:t>
            </a:r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9219" y="720746"/>
            <a:ext cx="8229600" cy="5519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Основные ВИДЫ ОБУЧЕНИЯ населения</a:t>
            </a:r>
            <a:endParaRPr lang="ru-RU" sz="2000" b="1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4791" y="1520456"/>
            <a:ext cx="2849524" cy="10100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1. Проведение занятий</a:t>
            </a:r>
            <a:endParaRPr lang="ru-RU" sz="1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056" y="2653233"/>
            <a:ext cx="2849525" cy="10100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2. Самостоятельная подготовка</a:t>
            </a:r>
            <a:endParaRPr lang="ru-RU" sz="1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054" y="3774966"/>
            <a:ext cx="2849525" cy="10100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3. Участие в сборах, учениях и тренировках </a:t>
            </a:r>
            <a:endParaRPr lang="ru-RU" sz="1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7302" y="1515138"/>
            <a:ext cx="3859619" cy="372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 месту работы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(на предприятиях и в организациях)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97299" y="3280957"/>
            <a:ext cx="3859619" cy="2525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Командно-штабные учения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7301" y="2030818"/>
            <a:ext cx="3859619" cy="3455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образовательных организациях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97300" y="2472068"/>
            <a:ext cx="3859619" cy="4118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учебно-консультационных пунктах по месту жительства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7298" y="3683153"/>
            <a:ext cx="3859619" cy="2525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Тактико-специальные учения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97302" y="4423958"/>
            <a:ext cx="3859619" cy="2525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Тренировки (учащихся)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7302" y="4056727"/>
            <a:ext cx="3859619" cy="2525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Объектовые тренировки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0499" y="1232567"/>
            <a:ext cx="77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Где?</a:t>
            </a:r>
            <a:endParaRPr lang="ru-RU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9497" y="2888552"/>
            <a:ext cx="104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Виды: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790500" y="1607214"/>
            <a:ext cx="818707" cy="3189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790500" y="2030818"/>
            <a:ext cx="818707" cy="303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790500" y="2472068"/>
            <a:ext cx="818707" cy="303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801131" y="3280957"/>
            <a:ext cx="818707" cy="303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790499" y="3635606"/>
            <a:ext cx="818707" cy="303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795815" y="3976984"/>
            <a:ext cx="818707" cy="303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801131" y="4362305"/>
            <a:ext cx="818707" cy="303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Единая система подготовки населения в области ГО и защиты от 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482" y="1342043"/>
            <a:ext cx="8686800" cy="33940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Всероссийское </a:t>
            </a:r>
            <a:r>
              <a:rPr lang="ru-RU" b="1" smtClean="0"/>
              <a:t>детско-юношеское общественное </a:t>
            </a:r>
            <a:r>
              <a:rPr lang="ru-RU" b="1" dirty="0" smtClean="0"/>
              <a:t>движение </a:t>
            </a:r>
          </a:p>
          <a:p>
            <a:pPr algn="ctr">
              <a:buNone/>
            </a:pPr>
            <a:r>
              <a:rPr lang="ru-RU" b="1" dirty="0" smtClean="0"/>
              <a:t>«Школа безопасности»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Единая система подготовки населения в области ГО </a:t>
            </a:r>
            <a:endParaRPr lang="ru-RU" sz="20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защиты от ЧС</a:t>
            </a:r>
            <a:endParaRPr lang="ru-RU" altLang="ru-RU" sz="2000" b="1" kern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112" t="9860" r="7284" b="1481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-36638" y="0"/>
            <a:ext cx="9180640" cy="5143500"/>
          </a:xfrm>
          <a:prstGeom prst="rect">
            <a:avLst/>
          </a:prstGeom>
          <a:solidFill>
            <a:srgbClr val="4F81BD">
              <a:lumMod val="5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70046" tIns="35026" rIns="70046" bIns="35026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96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214817" y="4675232"/>
            <a:ext cx="2593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47" tIns="37671" rIns="75347" bIns="37671"/>
          <a:lstStyle>
            <a:lvl1pPr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5816" name="Rectangle 40"/>
          <p:cNvSpPr>
            <a:spLocks noChangeArrowheads="1"/>
          </p:cNvSpPr>
          <p:nvPr/>
        </p:nvSpPr>
        <p:spPr bwMode="auto">
          <a:xfrm>
            <a:off x="0" y="1915080"/>
            <a:ext cx="9144000" cy="2082800"/>
          </a:xfrm>
          <a:prstGeom prst="rect">
            <a:avLst/>
          </a:prstGeom>
          <a:noFill/>
          <a:ln>
            <a:noFill/>
          </a:ln>
          <a:extLst/>
        </p:spPr>
        <p:txBody>
          <a:bodyPr lIns="70046" tIns="35023" rIns="70046" bIns="35023"/>
          <a:lstStyle>
            <a:lvl1pPr marL="342900" indent="-34290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09041"/>
            <a:r>
              <a:rPr lang="ru-RU" altLang="ru-RU" sz="4400" b="1" dirty="0" smtClean="0">
                <a:solidFill>
                  <a:srgbClr val="FFFFFF"/>
                </a:solidFill>
                <a:latin typeface="Arial" charset="0"/>
              </a:rPr>
              <a:t>Спасибо за внимание!</a:t>
            </a:r>
          </a:p>
          <a:p>
            <a:pPr algn="ctr" defTabSz="709041"/>
            <a:endParaRPr lang="ru-RU" altLang="ru-RU" sz="2400" dirty="0">
              <a:solidFill>
                <a:srgbClr val="FFFFFF"/>
              </a:solidFill>
              <a:latin typeface="Arial" charset="0"/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41" descr="флаг МЧС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638" y="-174256"/>
            <a:ext cx="2409831" cy="16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5" descr="Иркут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44" y="3024189"/>
            <a:ext cx="4556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86" descr="Иркут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539" y="4492626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7" descr="Казачинско-Лен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9525" y="4467225"/>
            <a:ext cx="4333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88" descr="Катангск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3232" y="4492626"/>
            <a:ext cx="4540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9" descr="Качугск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6" y="4492626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0" descr="Киренск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489452"/>
            <a:ext cx="446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1" descr="Куйтунски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4954" y="4492626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2" descr="Мамско-Чуйски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8375" y="3027363"/>
            <a:ext cx="4540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3" descr="Нижнеилимски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97442" y="4498977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4" descr="Нижнеудинский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1869" y="4492626"/>
            <a:ext cx="4365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95" descr="Нукутски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7204" y="4491039"/>
            <a:ext cx="5365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6" descr="Ольхонский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7394" y="3781425"/>
            <a:ext cx="4857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7" descr="Осинский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43832" y="3790950"/>
            <a:ext cx="4270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8" descr="Саянск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777" y="3790950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9" descr="Свирск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76980" y="3765553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00" descr="Слюдянский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16588" y="3765553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01" descr="Тайшетский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57832" y="3778251"/>
            <a:ext cx="434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02" descr="Тулун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37132" y="3784602"/>
            <a:ext cx="4079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03" descr="Тулунский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60825" y="3790950"/>
            <a:ext cx="4524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04" descr="Усолье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13138" y="37909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05" descr="Усольский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0216" y="3778251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06" descr="Усть-Илимск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11413" y="3784602"/>
            <a:ext cx="457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07" descr="Усть-Илимский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47894" y="3778251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8" descr="Усть-Кутский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66828" y="3784602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09" descr="Усть-Удинский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08513" y="3036888"/>
            <a:ext cx="4556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10" descr="Черемхово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3263" y="3784602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1" descr="Черемховский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45088" y="4492626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12" descr="Чунский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46813" y="4492626"/>
            <a:ext cx="4524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13" descr="Шелеховский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447925" y="3024189"/>
            <a:ext cx="4127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14" descr="Эхирит-Булагатский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440615" y="4492626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15" descr="Аларский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988300" y="3033714"/>
            <a:ext cx="4746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16" descr="Ангарский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18432" y="3036888"/>
            <a:ext cx="434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17" descr="Балаганский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848481" y="30289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18" descr="Баяндаевский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91266" y="30289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9" descr="Бодайбинский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729293" y="30289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20" descr="Боханский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159375" y="3024189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21" descr="Братск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986094" y="3030540"/>
            <a:ext cx="4159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22" descr="Братский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874845" y="3030540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23" descr="Жигаловский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270044" y="3032128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124" descr="Заларинский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076741" y="3030540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31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14419" y="4464051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43" descr="Зиминский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027991" y="4498977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Герб Иркутской области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942957" y="34771"/>
            <a:ext cx="1100424" cy="125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38850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2716" y="1007825"/>
            <a:ext cx="8801100" cy="38607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cs typeface="Calibri" panose="020F0502020204030204" pitchFamily="34" charset="0"/>
              </a:rPr>
              <a:t>Основные термины и </a:t>
            </a:r>
            <a:r>
              <a:rPr lang="ru-RU" sz="1600" b="1" dirty="0" smtClean="0">
                <a:cs typeface="Calibri" panose="020F0502020204030204" pitchFamily="34" charset="0"/>
              </a:rPr>
              <a:t>определения:</a:t>
            </a:r>
            <a:endParaRPr lang="ru-RU" sz="1600" b="1" dirty="0" smtClean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ГРАЖДАНСКАЯ ОБОРОНА </a:t>
            </a:r>
            <a:r>
              <a:rPr lang="ru-RU" sz="1600" dirty="0" smtClean="0">
                <a:cs typeface="Calibri" panose="020F0502020204030204" pitchFamily="34" charset="0"/>
              </a:rPr>
              <a:t>– 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 возникающих при военных конфликтах или в следствии этих конфликтов, также при чрезвычайных ситуациях природного и техногенного характера (введено ст. 1 закона № 28-ФЗ «О гражданской обороне»).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ВОЕННЫЙ КОНФЛИКТ </a:t>
            </a:r>
            <a:r>
              <a:rPr lang="ru-RU" sz="1600" dirty="0" smtClean="0">
                <a:cs typeface="Calibri" panose="020F0502020204030204" pitchFamily="34" charset="0"/>
              </a:rPr>
              <a:t>– форма разрешения межгосударственных или внутригосударственных противоречий с применением военной силы (понятие охватывает все виды вооруженного противоборство включая крупномасштабные, региональные, локальные войны и вооруженные конфликты).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ПОДГОТОВКА НАСЕЛЕНИЯ В ОБЛАСТИ ЗАЩИТЫ ОТ ЧС </a:t>
            </a:r>
            <a:r>
              <a:rPr lang="ru-RU" sz="1600" dirty="0" smtClean="0">
                <a:cs typeface="Calibri" panose="020F0502020204030204" pitchFamily="34" charset="0"/>
              </a:rPr>
              <a:t>– это система мероприятий по обучению населения действиям при угрозе возникновения и возникновении чрезвычайных ситуаций природного и техногенного характера.</a:t>
            </a:r>
          </a:p>
          <a:p>
            <a:pPr marL="0" indent="0">
              <a:buNone/>
            </a:pP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altLang="ru-RU" sz="2400" b="1" kern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3822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284" y="1106768"/>
            <a:ext cx="8633637" cy="3838571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b="1" dirty="0">
                <a:solidFill>
                  <a:srgbClr val="000000"/>
                </a:solidFill>
                <a:cs typeface="Calibri" panose="020F0502020204030204" pitchFamily="34" charset="0"/>
              </a:rPr>
              <a:t>Основные термины и </a:t>
            </a:r>
            <a:r>
              <a:rPr lang="ru-RU" sz="16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определения:</a:t>
            </a:r>
            <a:endParaRPr lang="ru-RU" sz="16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ru-RU" sz="1600" b="1" dirty="0">
                <a:solidFill>
                  <a:srgbClr val="FF0000"/>
                </a:solidFill>
                <a:cs typeface="Calibri" panose="020F0502020204030204" pitchFamily="34" charset="0"/>
              </a:rPr>
              <a:t>     </a:t>
            </a: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РУКОВОДИТЕЛИ </a:t>
            </a:r>
            <a:r>
              <a:rPr lang="ru-RU" sz="1600" dirty="0" smtClean="0">
                <a:cs typeface="Calibri" panose="020F0502020204030204" pitchFamily="34" charset="0"/>
              </a:rPr>
              <a:t>– руководители ФОИВ и ОИВС РФ, главы муниципальных образований, главы местных администраций и руководители организаций.</a:t>
            </a:r>
          </a:p>
          <a:p>
            <a:pPr marL="0" lvl="0" indent="0" algn="just">
              <a:buNone/>
            </a:pPr>
            <a:r>
              <a:rPr lang="ru-RU" sz="1600" b="1" dirty="0" smtClean="0">
                <a:cs typeface="Calibri" panose="020F0502020204030204" pitchFamily="34" charset="0"/>
              </a:rPr>
              <a:t>     </a:t>
            </a: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ДОЛЖНОСТНЫЕ РАБОТНИКИ И РАБОТНИКИ ГО </a:t>
            </a:r>
            <a:r>
              <a:rPr lang="ru-RU" sz="1600" dirty="0" smtClean="0">
                <a:cs typeface="Calibri" panose="020F0502020204030204" pitchFamily="34" charset="0"/>
              </a:rPr>
              <a:t>– должностные лица ГО, руководители и работники органов, осуществляющих управление ГО.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РАБОТАЮЩЕЕ НАСЕЛЕНИЕ </a:t>
            </a:r>
            <a:r>
              <a:rPr lang="ru-RU" sz="1600" dirty="0" smtClean="0">
                <a:cs typeface="Calibri" panose="020F0502020204030204" pitchFamily="34" charset="0"/>
              </a:rPr>
              <a:t>–</a:t>
            </a:r>
            <a:r>
              <a:rPr lang="ru-RU" sz="1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1600" dirty="0" smtClean="0">
                <a:cs typeface="Calibri" panose="020F0502020204030204" pitchFamily="34" charset="0"/>
              </a:rPr>
              <a:t>лица, занятые в сфере производства и обслуживания, не включенные в состав органов управления РСЧС.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НЕРАБОТАЮЩЕЕ НАСЕЛЕНИЕ </a:t>
            </a:r>
            <a:r>
              <a:rPr lang="ru-RU" sz="1600" dirty="0" smtClean="0">
                <a:cs typeface="Calibri" panose="020F0502020204030204" pitchFamily="34" charset="0"/>
              </a:rPr>
              <a:t>–</a:t>
            </a:r>
            <a:r>
              <a:rPr lang="ru-RU" sz="1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1600" dirty="0" smtClean="0">
                <a:cs typeface="Calibri" panose="020F0502020204030204" pitchFamily="34" charset="0"/>
              </a:rPr>
              <a:t>лица, незанятые в сфере производства и обслуживания.</a:t>
            </a:r>
            <a:endParaRPr lang="ru-RU" sz="1600" dirty="0"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altLang="ru-RU" sz="2400" b="1" kern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6511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651" y="851763"/>
            <a:ext cx="8769424" cy="2586762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b="1" dirty="0">
                <a:solidFill>
                  <a:srgbClr val="000000"/>
                </a:solidFill>
                <a:cs typeface="Calibri" panose="020F0502020204030204" pitchFamily="34" charset="0"/>
              </a:rPr>
              <a:t>Основные термины и </a:t>
            </a:r>
            <a:r>
              <a:rPr lang="ru-RU" sz="16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определения:</a:t>
            </a:r>
            <a:endParaRPr lang="ru-RU" sz="16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ru-RU" sz="1600" b="1" dirty="0">
                <a:solidFill>
                  <a:srgbClr val="FF0000"/>
                </a:solidFill>
                <a:cs typeface="Calibri" panose="020F0502020204030204" pitchFamily="34" charset="0"/>
              </a:rPr>
              <a:t>     </a:t>
            </a: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ОБУЧАЮЩИЕСЯ </a:t>
            </a:r>
            <a:r>
              <a:rPr lang="ru-RU" sz="1600" dirty="0" smtClean="0">
                <a:cs typeface="Calibri" panose="020F0502020204030204" pitchFamily="34" charset="0"/>
              </a:rPr>
              <a:t>– лица, обучающиеся, в организациях осуществляющих образовательную деятельность по основным общеобразовательным программам, образовательным программам СПО и ВО.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 УПОЛНОМОЧЕННЫЕ РАБОТНИКИ </a:t>
            </a:r>
            <a:r>
              <a:rPr lang="ru-RU" sz="1600" dirty="0">
                <a:cs typeface="Calibri" panose="020F0502020204030204" pitchFamily="34" charset="0"/>
              </a:rPr>
              <a:t>–</a:t>
            </a:r>
            <a:r>
              <a:rPr lang="ru-RU" sz="1600" dirty="0" smtClean="0">
                <a:cs typeface="Calibri" panose="020F0502020204030204" pitchFamily="34" charset="0"/>
              </a:rPr>
              <a:t>  работники ФОИВ, ОИВС РФ, органов местного самоуправления и организаций, специально уполномоченные решать задачи по ГО и ЗНТЧС и включенные в состав органов управления РСЧС.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ПРЕДСЕДАТЕЛИ КЧС </a:t>
            </a:r>
            <a:r>
              <a:rPr lang="ru-RU" sz="1600" dirty="0" smtClean="0">
                <a:cs typeface="Calibri" panose="020F0502020204030204" pitchFamily="34" charset="0"/>
              </a:rPr>
              <a:t>– председатели комиссий по чрезвычайным ситуациям и обеспечению пожарной безопасности ФОИВ, ОИВС РФ, органов местного самоуправления и организаций. 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ФОРМА ОБУЧЕНИЯ </a:t>
            </a:r>
            <a:r>
              <a:rPr lang="ru-RU" sz="1600" dirty="0" smtClean="0">
                <a:cs typeface="Calibri" panose="020F0502020204030204" pitchFamily="34" charset="0"/>
              </a:rPr>
              <a:t>– специальная конструкция процесса обучения. Характер обучения обусловлен содержанием, методами, приемами, средствами обучения (очная, заочная, очно-заочная, стажировка).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ВИД ОБУЧЕНИЯ </a:t>
            </a:r>
            <a:r>
              <a:rPr lang="ru-RU" sz="1600" dirty="0" smtClean="0">
                <a:cs typeface="Calibri" panose="020F0502020204030204" pitchFamily="34" charset="0"/>
              </a:rPr>
              <a:t>– это общий способ организации учебно-воспитательного процесса.  </a:t>
            </a:r>
            <a:endParaRPr lang="ru-RU" sz="1600" dirty="0"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-1587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altLang="ru-RU" sz="2400" b="1" kern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011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25520"/>
            <a:ext cx="8686800" cy="1155679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+mn-lt"/>
                <a:cs typeface="Calibri" panose="020F0502020204030204" pitchFamily="34" charset="0"/>
              </a:rPr>
              <a:t/>
            </a:r>
            <a:br>
              <a:rPr lang="ru-RU" sz="1800" b="1" dirty="0" smtClean="0">
                <a:latin typeface="+mn-lt"/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Статья 196 Трудового кодекса РФ.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Права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и обязанности работодателя по подготовке и дополнительному профессиональному образованию работников, по направлению работников на прохождение независимой оценки квалификации</a:t>
            </a:r>
            <a:endParaRPr lang="ru-RU" sz="18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10" y="2568210"/>
            <a:ext cx="8705850" cy="175259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cs typeface="Calibri" panose="020F0502020204030204" pitchFamily="34" charset="0"/>
              </a:rPr>
              <a:t>      В случаях, предусмотренных федеральными законами, иными нормативными правовыми актами РФ, </a:t>
            </a:r>
            <a:r>
              <a:rPr lang="ru-RU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работодатель обязан проводить профессиональное обучение или дополнительное профессиональное образование работников</a:t>
            </a:r>
            <a:r>
              <a:rPr lang="ru-RU" sz="1600" dirty="0" smtClean="0">
                <a:cs typeface="Calibri" panose="020F0502020204030204" pitchFamily="34" charset="0"/>
              </a:rPr>
              <a:t>, если это является условием выполнения работниками определенных видов деятельности.</a:t>
            </a:r>
            <a:endParaRPr lang="ru-RU" sz="1600" dirty="0">
              <a:cs typeface="Calibri" panose="020F0502020204030204" pitchFamily="34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498" y="720746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0156" tIns="35063" rIns="70156" bIns="35063"/>
          <a:lstStyle/>
          <a:p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746" tIns="40367" rIns="80746" bIns="40367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altLang="ru-RU" sz="2400" b="1" kern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1146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240" y="591850"/>
            <a:ext cx="840302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ru-RU" sz="3600" b="1" cap="none" spc="50" dirty="0" smtClean="0">
                <a:ln w="11430"/>
                <a:solidFill>
                  <a:srgbClr val="0077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Нормативные правовые акты и основные задачи по подготовке населения РФ в области ГО и защиты населения и территорий от ЧС (ЗНТЧС)</a:t>
            </a:r>
          </a:p>
        </p:txBody>
      </p:sp>
    </p:spTree>
    <p:extLst>
      <p:ext uri="{BB962C8B-B14F-4D97-AF65-F5344CB8AC3E}">
        <p14:creationId xmlns="" xmlns:p14="http://schemas.microsoft.com/office/powerpoint/2010/main" val="31036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9_Специальное оформление">
  <a:themeElements>
    <a:clrScheme name="13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9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презентация обновленная УРЦ 24.02.2010">
  <a:themeElements>
    <a:clrScheme name="презентация обновленная УРЦ 24.02.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обновленная УРЦ 24.02.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обновленная УРЦ 24.02.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110116</TotalTime>
  <Words>6053</Words>
  <Application>Microsoft Office PowerPoint</Application>
  <PresentationFormat>Экран (16:9)</PresentationFormat>
  <Paragraphs>387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17_Оформление по умолчанию</vt:lpstr>
      <vt:lpstr>18_Оформление по умолчанию</vt:lpstr>
      <vt:lpstr>10_Оформление по умолчанию</vt:lpstr>
      <vt:lpstr>15_Оформление по умолчанию</vt:lpstr>
      <vt:lpstr>16_Оформление по умолчанию</vt:lpstr>
      <vt:lpstr>139_Специальное оформление</vt:lpstr>
      <vt:lpstr>12_презентация обновленная УРЦ 24.02.2010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Статья 196 Трудового кодекса РФ. Права и обязанности работодателя по подготовке и дополнительному профессиональному образованию работников, по направлению работников на прохождение независимой оценки квалификации</vt:lpstr>
      <vt:lpstr>Слайд 9</vt:lpstr>
      <vt:lpstr>Слайд 10</vt:lpstr>
      <vt:lpstr> Нормативные правовые акты и основные задачи по подготовке населения РФ в области ГО и ЗНТЧС  </vt:lpstr>
      <vt:lpstr>Нормативные правовые акты и основные задачи по подготовке населения РФ в области ГО и ЗНТЧС</vt:lpstr>
      <vt:lpstr>Нормативные правовые акты и основные задачи по подготовке населения РФ в области ГО и ЗНТЧС  </vt:lpstr>
      <vt:lpstr>Нормативные правовые акты и основные задачи по подготовке населения РФ в области ГО и ЗНТЧС  </vt:lpstr>
      <vt:lpstr>Слайд 15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Нормативные правовые акты и основные задачи по подготовке населения РФ в области ГО и ЗНТЧС  </vt:lpstr>
      <vt:lpstr>1. Нормативные правовые акты и основные задачи по подготовке населения РФ в области ГО и ЗНТЧС</vt:lpstr>
      <vt:lpstr>1. Нормативные правовые акты и основные задачи по подготовке населения РФ в области ГО и ЗНТЧС</vt:lpstr>
      <vt:lpstr>Слайд 39</vt:lpstr>
      <vt:lpstr>2. Единая система подготовки населения  в области ГО и защиты от ЧС </vt:lpstr>
      <vt:lpstr>2. Единая система подготовки населения  в области ГО и защиты от ЧС </vt:lpstr>
      <vt:lpstr>2. Единая система подготовки населения  в области ГО и защиты от ЧС </vt:lpstr>
      <vt:lpstr>Слайд 43</vt:lpstr>
      <vt:lpstr>2. Единая система подготовки населения  в области ГО и защиты от ЧС </vt:lpstr>
      <vt:lpstr>2. Единая система подготовки населения  в области ГО и защиты от ЧС </vt:lpstr>
      <vt:lpstr>Слайд 46</vt:lpstr>
      <vt:lpstr>Слайд 47</vt:lpstr>
      <vt:lpstr>Слайд 48</vt:lpstr>
    </vt:vector>
  </TitlesOfParts>
  <Company>МЧС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irk-ugz03</cp:lastModifiedBy>
  <cp:revision>8397</cp:revision>
  <cp:lastPrinted>2017-08-04T04:47:26Z</cp:lastPrinted>
  <dcterms:created xsi:type="dcterms:W3CDTF">2008-11-27T11:41:39Z</dcterms:created>
  <dcterms:modified xsi:type="dcterms:W3CDTF">2021-11-15T01:47:58Z</dcterms:modified>
</cp:coreProperties>
</file>